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handoutMasterIdLst>
    <p:handoutMasterId r:id="rId57"/>
  </p:handoutMasterIdLst>
  <p:sldIdLst>
    <p:sldId id="256" r:id="rId2"/>
    <p:sldId id="257" r:id="rId3"/>
    <p:sldId id="315" r:id="rId4"/>
    <p:sldId id="339" r:id="rId5"/>
    <p:sldId id="310" r:id="rId6"/>
    <p:sldId id="341" r:id="rId7"/>
    <p:sldId id="342" r:id="rId8"/>
    <p:sldId id="312" r:id="rId9"/>
    <p:sldId id="319" r:id="rId10"/>
    <p:sldId id="350" r:id="rId11"/>
    <p:sldId id="349" r:id="rId12"/>
    <p:sldId id="351" r:id="rId13"/>
    <p:sldId id="353" r:id="rId14"/>
    <p:sldId id="354" r:id="rId15"/>
    <p:sldId id="345" r:id="rId16"/>
    <p:sldId id="355" r:id="rId17"/>
    <p:sldId id="356" r:id="rId18"/>
    <p:sldId id="357" r:id="rId19"/>
    <p:sldId id="358" r:id="rId20"/>
    <p:sldId id="359" r:id="rId21"/>
    <p:sldId id="360" r:id="rId22"/>
    <p:sldId id="361" r:id="rId23"/>
    <p:sldId id="362" r:id="rId24"/>
    <p:sldId id="363" r:id="rId25"/>
    <p:sldId id="364" r:id="rId26"/>
    <p:sldId id="365" r:id="rId27"/>
    <p:sldId id="271" r:id="rId28"/>
    <p:sldId id="317" r:id="rId29"/>
    <p:sldId id="263" r:id="rId30"/>
    <p:sldId id="322" r:id="rId31"/>
    <p:sldId id="332" r:id="rId32"/>
    <p:sldId id="333" r:id="rId33"/>
    <p:sldId id="324" r:id="rId34"/>
    <p:sldId id="335" r:id="rId35"/>
    <p:sldId id="284" r:id="rId36"/>
    <p:sldId id="285" r:id="rId37"/>
    <p:sldId id="329" r:id="rId38"/>
    <p:sldId id="330" r:id="rId39"/>
    <p:sldId id="331" r:id="rId40"/>
    <p:sldId id="326" r:id="rId41"/>
    <p:sldId id="348" r:id="rId42"/>
    <p:sldId id="297" r:id="rId43"/>
    <p:sldId id="303" r:id="rId44"/>
    <p:sldId id="321" r:id="rId45"/>
    <p:sldId id="323" r:id="rId46"/>
    <p:sldId id="334" r:id="rId47"/>
    <p:sldId id="282" r:id="rId48"/>
    <p:sldId id="265" r:id="rId49"/>
    <p:sldId id="287" r:id="rId50"/>
    <p:sldId id="308" r:id="rId51"/>
    <p:sldId id="288" r:id="rId52"/>
    <p:sldId id="328" r:id="rId53"/>
    <p:sldId id="336" r:id="rId54"/>
    <p:sldId id="343" r:id="rId55"/>
  </p:sldIdLst>
  <p:sldSz cx="9144000" cy="6858000" type="screen4x3"/>
  <p:notesSz cx="6881813" cy="100155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8539" autoAdjust="0"/>
    <p:restoredTop sz="68345" autoAdjust="0"/>
  </p:normalViewPr>
  <p:slideViewPr>
    <p:cSldViewPr>
      <p:cViewPr>
        <p:scale>
          <a:sx n="50" d="100"/>
          <a:sy n="50" d="100"/>
        </p:scale>
        <p:origin x="-438" y="-984"/>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Plassholder for dato 2"/>
          <p:cNvSpPr>
            <a:spLocks noGrp="1"/>
          </p:cNvSpPr>
          <p:nvPr>
            <p:ph type="dt" sz="quarter" idx="1"/>
          </p:nvPr>
        </p:nvSpPr>
        <p:spPr>
          <a:xfrm>
            <a:off x="3897313" y="0"/>
            <a:ext cx="2982912" cy="501650"/>
          </a:xfrm>
          <a:prstGeom prst="rect">
            <a:avLst/>
          </a:prstGeom>
        </p:spPr>
        <p:txBody>
          <a:bodyPr vert="horz" lIns="91440" tIns="45720" rIns="91440" bIns="45720" rtlCol="0"/>
          <a:lstStyle>
            <a:lvl1pPr algn="r">
              <a:defRPr sz="1200">
                <a:latin typeface="Arial" charset="0"/>
              </a:defRPr>
            </a:lvl1pPr>
          </a:lstStyle>
          <a:p>
            <a:pPr>
              <a:defRPr/>
            </a:pPr>
            <a:fld id="{6429346E-0F0F-4F8F-A9EC-6BCF33E66CC2}" type="datetimeFigureOut">
              <a:rPr lang="en-US"/>
              <a:pPr>
                <a:defRPr/>
              </a:pPr>
              <a:t>9/1/2011</a:t>
            </a:fld>
            <a:endParaRPr lang="en-US"/>
          </a:p>
        </p:txBody>
      </p:sp>
      <p:sp>
        <p:nvSpPr>
          <p:cNvPr id="4" name="Plassholder for bunntekst 3"/>
          <p:cNvSpPr>
            <a:spLocks noGrp="1"/>
          </p:cNvSpPr>
          <p:nvPr>
            <p:ph type="ftr" sz="quarter" idx="2"/>
          </p:nvPr>
        </p:nvSpPr>
        <p:spPr>
          <a:xfrm>
            <a:off x="0" y="9512300"/>
            <a:ext cx="2982913" cy="50165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Plassholder for lysbildenummer 4"/>
          <p:cNvSpPr>
            <a:spLocks noGrp="1"/>
          </p:cNvSpPr>
          <p:nvPr>
            <p:ph type="sldNum" sz="quarter" idx="3"/>
          </p:nvPr>
        </p:nvSpPr>
        <p:spPr>
          <a:xfrm>
            <a:off x="3897313" y="9512300"/>
            <a:ext cx="2982912" cy="501650"/>
          </a:xfrm>
          <a:prstGeom prst="rect">
            <a:avLst/>
          </a:prstGeom>
        </p:spPr>
        <p:txBody>
          <a:bodyPr vert="horz" lIns="91440" tIns="45720" rIns="91440" bIns="45720" rtlCol="0" anchor="b"/>
          <a:lstStyle>
            <a:lvl1pPr algn="r">
              <a:defRPr sz="1200">
                <a:latin typeface="Arial" charset="0"/>
              </a:defRPr>
            </a:lvl1pPr>
          </a:lstStyle>
          <a:p>
            <a:pPr>
              <a:defRPr/>
            </a:pPr>
            <a:fld id="{06C16BCA-2AA0-41C2-AED0-E2D4566B1F5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913" cy="501650"/>
          </a:xfrm>
          <a:prstGeom prst="rect">
            <a:avLst/>
          </a:prstGeom>
          <a:noFill/>
          <a:ln w="9525">
            <a:noFill/>
            <a:miter lim="800000"/>
            <a:headEnd/>
            <a:tailEnd/>
          </a:ln>
          <a:effectLst/>
        </p:spPr>
        <p:txBody>
          <a:bodyPr vert="horz" wrap="square" lIns="94064" tIns="47032" rIns="94064" bIns="47032"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97313" y="0"/>
            <a:ext cx="2982912" cy="501650"/>
          </a:xfrm>
          <a:prstGeom prst="rect">
            <a:avLst/>
          </a:prstGeom>
          <a:noFill/>
          <a:ln w="9525">
            <a:noFill/>
            <a:miter lim="800000"/>
            <a:headEnd/>
            <a:tailEnd/>
          </a:ln>
          <a:effectLst/>
        </p:spPr>
        <p:txBody>
          <a:bodyPr vert="horz" wrap="square" lIns="94064" tIns="47032" rIns="94064" bIns="47032" numCol="1" anchor="t" anchorCtr="0" compatLnSpc="1">
            <a:prstTxWarp prst="textNoShape">
              <a:avLst/>
            </a:prstTxWarp>
          </a:bodyPr>
          <a:lstStyle>
            <a:lvl1pPr algn="r">
              <a:defRPr sz="1200">
                <a:latin typeface="Arial" charset="0"/>
              </a:defRPr>
            </a:lvl1pPr>
          </a:lstStyle>
          <a:p>
            <a:pPr>
              <a:defRPr/>
            </a:pPr>
            <a:endParaRPr lang="en-US"/>
          </a:p>
        </p:txBody>
      </p:sp>
      <p:sp>
        <p:nvSpPr>
          <p:cNvPr id="57348" name="Rectangle 4"/>
          <p:cNvSpPr>
            <a:spLocks noRot="1" noChangeArrowheads="1" noTextEdit="1"/>
          </p:cNvSpPr>
          <p:nvPr>
            <p:ph type="sldImg" idx="2"/>
          </p:nvPr>
        </p:nvSpPr>
        <p:spPr bwMode="auto">
          <a:xfrm>
            <a:off x="938213" y="750888"/>
            <a:ext cx="5005387" cy="37560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8975" y="4757738"/>
            <a:ext cx="5503863" cy="4506912"/>
          </a:xfrm>
          <a:prstGeom prst="rect">
            <a:avLst/>
          </a:prstGeom>
          <a:noFill/>
          <a:ln w="9525">
            <a:noFill/>
            <a:miter lim="800000"/>
            <a:headEnd/>
            <a:tailEnd/>
          </a:ln>
          <a:effectLst/>
        </p:spPr>
        <p:txBody>
          <a:bodyPr vert="horz" wrap="square" lIns="94064" tIns="47032" rIns="94064" bIns="4703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512300"/>
            <a:ext cx="2982913" cy="501650"/>
          </a:xfrm>
          <a:prstGeom prst="rect">
            <a:avLst/>
          </a:prstGeom>
          <a:noFill/>
          <a:ln w="9525">
            <a:noFill/>
            <a:miter lim="800000"/>
            <a:headEnd/>
            <a:tailEnd/>
          </a:ln>
          <a:effectLst/>
        </p:spPr>
        <p:txBody>
          <a:bodyPr vert="horz" wrap="square" lIns="94064" tIns="47032" rIns="94064" bIns="47032"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97313" y="9512300"/>
            <a:ext cx="2982912" cy="501650"/>
          </a:xfrm>
          <a:prstGeom prst="rect">
            <a:avLst/>
          </a:prstGeom>
          <a:noFill/>
          <a:ln w="9525">
            <a:noFill/>
            <a:miter lim="800000"/>
            <a:headEnd/>
            <a:tailEnd/>
          </a:ln>
          <a:effectLst/>
        </p:spPr>
        <p:txBody>
          <a:bodyPr vert="horz" wrap="square" lIns="94064" tIns="47032" rIns="94064" bIns="47032" numCol="1" anchor="b" anchorCtr="0" compatLnSpc="1">
            <a:prstTxWarp prst="textNoShape">
              <a:avLst/>
            </a:prstTxWarp>
          </a:bodyPr>
          <a:lstStyle>
            <a:lvl1pPr algn="r">
              <a:defRPr sz="1200">
                <a:latin typeface="Arial" charset="0"/>
              </a:defRPr>
            </a:lvl1pPr>
          </a:lstStyle>
          <a:p>
            <a:pPr>
              <a:defRPr/>
            </a:pPr>
            <a:fld id="{8D0409B9-6F76-4C61-B201-6789AA69C5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ssholder for lysbilde 1"/>
          <p:cNvSpPr>
            <a:spLocks noGrp="1" noRot="1" noChangeAspect="1" noTextEdit="1"/>
          </p:cNvSpPr>
          <p:nvPr>
            <p:ph type="sldImg"/>
          </p:nvPr>
        </p:nvSpPr>
        <p:spPr>
          <a:ln/>
        </p:spPr>
      </p:sp>
      <p:sp>
        <p:nvSpPr>
          <p:cNvPr id="58371" name="Plassholder for notater 2"/>
          <p:cNvSpPr>
            <a:spLocks noGrp="1"/>
          </p:cNvSpPr>
          <p:nvPr>
            <p:ph type="body" idx="1"/>
          </p:nvPr>
        </p:nvSpPr>
        <p:spPr>
          <a:noFill/>
          <a:ln/>
        </p:spPr>
        <p:txBody>
          <a:bodyPr/>
          <a:lstStyle/>
          <a:p>
            <a:r>
              <a:rPr lang="nb-NO" smtClean="0"/>
              <a:t>(1) The presentation is general as well as specific. It is practical. It deals with steps that has to be taken in connection with using participation and participatory approaches. </a:t>
            </a:r>
            <a:endParaRPr lang="en-US" smtClean="0"/>
          </a:p>
        </p:txBody>
      </p:sp>
      <p:sp>
        <p:nvSpPr>
          <p:cNvPr id="58372" name="Plassholder for lysbildenummer 3"/>
          <p:cNvSpPr>
            <a:spLocks noGrp="1"/>
          </p:cNvSpPr>
          <p:nvPr>
            <p:ph type="sldNum" sz="quarter" idx="5"/>
          </p:nvPr>
        </p:nvSpPr>
        <p:spPr>
          <a:noFill/>
        </p:spPr>
        <p:txBody>
          <a:bodyPr/>
          <a:lstStyle/>
          <a:p>
            <a:fld id="{09ACB47E-86DC-48A5-8DB8-19D28D9B4921}"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403C54B6-1135-4088-BFAE-6F6F4FD70B51}" type="slidenum">
              <a:rPr lang="en-US" smtClean="0"/>
              <a:pPr/>
              <a:t>11</a:t>
            </a:fld>
            <a:endParaRPr lang="en-US" smtClean="0"/>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4A8CAD11-31E6-45CD-A042-769E52ECC2B9}" type="slidenum">
              <a:rPr lang="en-US" smtClean="0"/>
              <a:pPr/>
              <a:t>12</a:t>
            </a:fld>
            <a:endParaRPr lang="en-US" smtClean="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4DB3B9E2-9E0C-4760-ADB8-41F19533689B}" type="slidenum">
              <a:rPr lang="en-US" smtClean="0"/>
              <a:pPr/>
              <a:t>13</a:t>
            </a:fld>
            <a:endParaRPr lang="en-US" smtClean="0"/>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nb-NO" smtClean="0"/>
              <a:t>Klassifikasjon – (1) to typer giverland er land der organisering av et prosjekt foregår og land som yter finansiering</a:t>
            </a:r>
          </a:p>
          <a:p>
            <a:pPr eaLnBrk="1" hangingPunct="1"/>
            <a:r>
              <a:rPr lang="nb-NO" smtClean="0"/>
              <a:t>(2) Offentlig sektor = public sector, privat sektor = civil society, kommersiell sektor = private sector, (3) bruker/mottaker = beneficiary</a:t>
            </a: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7796044-33F4-4A27-AEE1-F89A1970DBF0}" type="slidenum">
              <a:rPr lang="en-US" smtClean="0"/>
              <a:pPr/>
              <a:t>14</a:t>
            </a:fld>
            <a:endParaRPr lang="en-US" smtClean="0"/>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marL="234950" indent="-234950" eaLnBrk="1" hangingPunct="1">
              <a:buFontTx/>
              <a:buAutoNum type="arabicParenBoth"/>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3221F908-EDAC-458A-8CBF-917B5E874917}" type="slidenum">
              <a:rPr lang="en-US" smtClean="0"/>
              <a:pPr/>
              <a:t>15</a:t>
            </a:fld>
            <a:endParaRPr lang="en-US" smtClean="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FC47B84-7B7B-46E9-AD53-64923B0E9BA1}" type="slidenum">
              <a:rPr lang="en-US" smtClean="0"/>
              <a:pPr/>
              <a:t>18</a:t>
            </a:fld>
            <a:endParaRPr lang="en-US" smtClean="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nb-NO" smtClean="0"/>
              <a:t>Egenidentifisering – det finns knappt objektive kriterier for å definere hvem som er aktører generelt, og slett ikke hvem som er sentrale aktører. Dersom en aktør identifiserer seg som aktør er dette per definisjon en aktør. </a:t>
            </a: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Plassholder for lysbilde 1"/>
          <p:cNvSpPr>
            <a:spLocks noGrp="1" noRot="1" noChangeAspect="1" noTextEdit="1"/>
          </p:cNvSpPr>
          <p:nvPr>
            <p:ph type="sldImg"/>
          </p:nvPr>
        </p:nvSpPr>
        <p:spPr>
          <a:ln/>
        </p:spPr>
      </p:sp>
      <p:sp>
        <p:nvSpPr>
          <p:cNvPr id="73731" name="Plassholder for notater 2"/>
          <p:cNvSpPr>
            <a:spLocks noGrp="1"/>
          </p:cNvSpPr>
          <p:nvPr>
            <p:ph type="body" idx="1"/>
          </p:nvPr>
        </p:nvSpPr>
        <p:spPr>
          <a:noFill/>
          <a:ln/>
        </p:spPr>
        <p:txBody>
          <a:bodyPr/>
          <a:lstStyle/>
          <a:p>
            <a:endParaRPr lang="en-US" smtClean="0"/>
          </a:p>
        </p:txBody>
      </p:sp>
      <p:sp>
        <p:nvSpPr>
          <p:cNvPr id="73732" name="Plassholder for lysbildenummer 3"/>
          <p:cNvSpPr>
            <a:spLocks noGrp="1"/>
          </p:cNvSpPr>
          <p:nvPr>
            <p:ph type="sldNum" sz="quarter" idx="5"/>
          </p:nvPr>
        </p:nvSpPr>
        <p:spPr>
          <a:noFill/>
        </p:spPr>
        <p:txBody>
          <a:bodyPr/>
          <a:lstStyle/>
          <a:p>
            <a:fld id="{F171DC74-CDB5-4BC2-A2EC-E4EDF6A338F0}" type="slidenum">
              <a:rPr lang="en-US" smtClean="0"/>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A3063E5F-90E7-49C7-BBAB-0687806FD38F}" type="slidenum">
              <a:rPr lang="en-US" smtClean="0"/>
              <a:pPr/>
              <a:t>20</a:t>
            </a:fld>
            <a:endParaRPr lang="en-US" smtClean="0"/>
          </a:p>
        </p:txBody>
      </p:sp>
      <p:sp>
        <p:nvSpPr>
          <p:cNvPr id="74755"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ln/>
        </p:spPr>
        <p:txBody>
          <a:bodyPr/>
          <a:lstStyle/>
          <a:p>
            <a:pPr marL="228600" indent="-228600" eaLnBrk="1" hangingPunct="1">
              <a:buFontTx/>
              <a:buAutoNum type="arabicParenBoth"/>
              <a:defRPr/>
            </a:pPr>
            <a:r>
              <a:rPr lang="nb-NO" dirty="0" smtClean="0"/>
              <a:t>Sektoriell bruk av stakeholder analyse: eks. fra Ghana</a:t>
            </a:r>
          </a:p>
          <a:p>
            <a:pPr marL="228600" indent="-228600" eaLnBrk="1" hangingPunct="1">
              <a:buFontTx/>
              <a:buAutoNum type="arabicParenBoth"/>
              <a:defRPr/>
            </a:pPr>
            <a:r>
              <a:rPr lang="nb-NO" dirty="0" smtClean="0"/>
              <a:t>Social </a:t>
            </a:r>
            <a:r>
              <a:rPr lang="nb-NO" dirty="0" err="1" smtClean="0"/>
              <a:t>assessment</a:t>
            </a:r>
            <a:r>
              <a:rPr lang="nb-NO" dirty="0" smtClean="0"/>
              <a:t> (SA) </a:t>
            </a:r>
            <a:r>
              <a:rPr lang="nb-NO" dirty="0" err="1" smtClean="0"/>
              <a:t>consists</a:t>
            </a:r>
            <a:r>
              <a:rPr lang="nb-NO" dirty="0" smtClean="0"/>
              <a:t> of:</a:t>
            </a:r>
          </a:p>
          <a:p>
            <a:pPr marL="685800" lvl="1" indent="-228600" eaLnBrk="1" hangingPunct="1">
              <a:buFontTx/>
              <a:buAutoNum type="arabicParenBoth"/>
              <a:defRPr/>
            </a:pPr>
            <a:r>
              <a:rPr lang="nb-NO" dirty="0" smtClean="0"/>
              <a:t>Stakeholder </a:t>
            </a:r>
            <a:r>
              <a:rPr lang="nb-NO" dirty="0" err="1" smtClean="0"/>
              <a:t>analysis</a:t>
            </a:r>
            <a:endParaRPr lang="nb-NO" dirty="0" smtClean="0"/>
          </a:p>
          <a:p>
            <a:pPr marL="685800" lvl="1" indent="-228600" eaLnBrk="1" hangingPunct="1">
              <a:buFontTx/>
              <a:buAutoNum type="arabicParenBoth"/>
              <a:defRPr/>
            </a:pPr>
            <a:r>
              <a:rPr lang="nb-NO" dirty="0" err="1" smtClean="0"/>
              <a:t>Organizational</a:t>
            </a:r>
            <a:r>
              <a:rPr lang="nb-NO" dirty="0" smtClean="0"/>
              <a:t> and </a:t>
            </a:r>
            <a:r>
              <a:rPr lang="nb-NO" dirty="0" err="1" smtClean="0"/>
              <a:t>institutional</a:t>
            </a:r>
            <a:r>
              <a:rPr lang="nb-NO" dirty="0" smtClean="0"/>
              <a:t> </a:t>
            </a:r>
            <a:r>
              <a:rPr lang="nb-NO" dirty="0" err="1" smtClean="0"/>
              <a:t>analysis</a:t>
            </a:r>
            <a:endParaRPr lang="nb-NO" dirty="0" smtClean="0"/>
          </a:p>
          <a:p>
            <a:pPr marL="685800" lvl="1" indent="-228600" eaLnBrk="1" hangingPunct="1">
              <a:buFontTx/>
              <a:buAutoNum type="arabicParenBoth"/>
              <a:defRPr/>
            </a:pPr>
            <a:r>
              <a:rPr lang="nb-NO" dirty="0" err="1" smtClean="0"/>
              <a:t>Participation</a:t>
            </a:r>
            <a:r>
              <a:rPr lang="nb-NO" dirty="0" smtClean="0"/>
              <a:t> action plan</a:t>
            </a:r>
          </a:p>
          <a:p>
            <a:pPr marL="685800" lvl="1" indent="-228600" eaLnBrk="1" hangingPunct="1">
              <a:buFontTx/>
              <a:buAutoNum type="arabicParenBoth"/>
              <a:defRPr/>
            </a:pPr>
            <a:r>
              <a:rPr lang="nb-NO" dirty="0" err="1" smtClean="0"/>
              <a:t>Implementation</a:t>
            </a:r>
            <a:r>
              <a:rPr lang="nb-NO" dirty="0" smtClean="0"/>
              <a:t>, and </a:t>
            </a:r>
            <a:r>
              <a:rPr lang="nb-NO" dirty="0" err="1" smtClean="0"/>
              <a:t>monitoring</a:t>
            </a:r>
            <a:endParaRPr lang="nb-NO" dirty="0" smtClean="0"/>
          </a:p>
          <a:p>
            <a:pPr marL="685800" lvl="1" indent="-228600" eaLnBrk="1" hangingPunct="1">
              <a:buFontTx/>
              <a:buAutoNum type="arabicParenBoth"/>
              <a:defRPr/>
            </a:pPr>
            <a:endParaRPr lang="nb-NO" dirty="0" smtClean="0"/>
          </a:p>
          <a:p>
            <a:pPr marL="0" lvl="1" indent="-228600" eaLnBrk="1" hangingPunct="1">
              <a:defRPr/>
            </a:pPr>
            <a:r>
              <a:rPr lang="nb-NO" dirty="0" smtClean="0"/>
              <a:t>(3)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9103A977-231A-4375-A84C-3CD9174C142C}" type="slidenum">
              <a:rPr lang="en-US" smtClean="0"/>
              <a:pPr/>
              <a:t>21</a:t>
            </a:fld>
            <a:endParaRPr lang="en-US" smtClean="0"/>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marL="234950" indent="-234950"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1959817-E16B-4249-84AD-A39AFD3F7839}" type="slidenum">
              <a:rPr lang="en-US" smtClean="0"/>
              <a:pPr/>
              <a:t>22</a:t>
            </a:fld>
            <a:endParaRPr lang="en-US" smtClean="0"/>
          </a:p>
        </p:txBody>
      </p:sp>
      <p:sp>
        <p:nvSpPr>
          <p:cNvPr id="76803"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ln/>
        </p:spPr>
        <p:txBody>
          <a:bodyPr/>
          <a:lstStyle/>
          <a:p>
            <a:pPr eaLnBrk="1" hangingPunct="1">
              <a:defRPr/>
            </a:pPr>
            <a:r>
              <a:rPr lang="nb-NO" dirty="0" smtClean="0"/>
              <a:t>(a) Hvem er potensielle mottakere (</a:t>
            </a:r>
            <a:r>
              <a:rPr lang="nb-NO" dirty="0" err="1" smtClean="0"/>
              <a:t>beneficiaries</a:t>
            </a:r>
            <a:r>
              <a:rPr lang="nb-NO" dirty="0" smtClean="0"/>
              <a:t>), (b) hvem kan bli negativt påvirket, (c) er sårbare grupper identifisert, (d) har støttespillere og motspillere blitt identifisert, (e) hva er </a:t>
            </a:r>
            <a:r>
              <a:rPr lang="nb-NO" dirty="0" err="1" smtClean="0"/>
              <a:t>rel</a:t>
            </a:r>
            <a:r>
              <a:rPr lang="nb-NO" dirty="0" smtClean="0"/>
              <a:t>. mellom aktørene?</a:t>
            </a:r>
          </a:p>
          <a:p>
            <a:pPr marL="234950" indent="-234950" eaLnBrk="1" hangingPunct="1">
              <a:buFontTx/>
              <a:buAutoNum type="arabicParenBoth"/>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8EC4FA3-EE7D-43ED-A336-FA2CE56F14D2}" type="slidenum">
              <a:rPr lang="en-US" smtClean="0"/>
              <a:pPr/>
              <a:t>3</a:t>
            </a:fld>
            <a:endParaRPr lang="en-US"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7A5EF4B7-716D-4ADD-BD5F-29667A31ECA3}" type="slidenum">
              <a:rPr lang="en-US" smtClean="0"/>
              <a:pPr/>
              <a:t>23</a:t>
            </a:fld>
            <a:endParaRPr lang="en-US" smtClean="0"/>
          </a:p>
        </p:txBody>
      </p:sp>
      <p:sp>
        <p:nvSpPr>
          <p:cNvPr id="77827"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ln/>
        </p:spPr>
        <p:txBody>
          <a:bodyPr/>
          <a:lstStyle/>
          <a:p>
            <a:pPr eaLnBrk="1" hangingPunct="1">
              <a:defRPr/>
            </a:pPr>
            <a:r>
              <a:rPr lang="nb-NO" dirty="0" smtClean="0"/>
              <a:t>(a) Hva forventer aktørene av prosjektet, (b) hva slags fordeler kan de regne med å ha av prosjektet, (c) hva slags ressurser kan aktørene bidra med, (d) vil aktørenes interesserer stå i motsetning til prosjektet målsettinger?</a:t>
            </a:r>
          </a:p>
          <a:p>
            <a:pPr marL="234950" indent="-234950" eaLnBrk="1" hangingPunct="1">
              <a:buFontTx/>
              <a:buAutoNum type="arabicParenBoth"/>
              <a:defRPr/>
            </a:pPr>
            <a:endParaRPr lang="nb-NO"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09DF8B23-8F8F-47E2-ACEA-A68ED60EB1F3}" type="slidenum">
              <a:rPr lang="en-US" smtClean="0"/>
              <a:pPr/>
              <a:t>24</a:t>
            </a:fld>
            <a:endParaRPr lang="en-US" smtClean="0"/>
          </a:p>
        </p:txBody>
      </p:sp>
      <p:sp>
        <p:nvSpPr>
          <p:cNvPr id="78851"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ln/>
        </p:spPr>
        <p:txBody>
          <a:bodyPr/>
          <a:lstStyle/>
          <a:p>
            <a:pPr eaLnBrk="1" hangingPunct="1">
              <a:defRPr/>
            </a:pPr>
            <a:r>
              <a:rPr lang="nb-NO" dirty="0" smtClean="0"/>
              <a:t>For hver aktør kategori skal det følgende fastlegges: (a) makt og status (politisk, sosialt og økonomisk), (b) grad av organisering, (c) ?</a:t>
            </a:r>
          </a:p>
          <a:p>
            <a:pPr marL="234950" indent="-234950" eaLnBrk="1" hangingPunct="1">
              <a:defRPr/>
            </a:pPr>
            <a:endParaRPr lang="nb-NO" dirty="0" smtClean="0"/>
          </a:p>
          <a:p>
            <a:pPr eaLnBrk="1" hangingPunct="1">
              <a:defRPr/>
            </a:pPr>
            <a:r>
              <a:rPr lang="nb-NO" dirty="0" smtClean="0"/>
              <a:t>2x2 diagrammet, med variablene ”</a:t>
            </a:r>
            <a:r>
              <a:rPr lang="nb-NO" dirty="0" err="1" smtClean="0"/>
              <a:t>Influence</a:t>
            </a:r>
            <a:r>
              <a:rPr lang="nb-NO" dirty="0" smtClean="0"/>
              <a:t>” (dvs. en stakeholders mulighet/evne til å influere prosjektet), og ”</a:t>
            </a:r>
            <a:r>
              <a:rPr lang="nb-NO" dirty="0" err="1" smtClean="0"/>
              <a:t>Importance</a:t>
            </a:r>
            <a:r>
              <a:rPr lang="nb-NO" dirty="0" smtClean="0"/>
              <a:t>” (dvs., hvor viktig prosjektet anser en stakeholder som målgruppe eller ’</a:t>
            </a:r>
            <a:r>
              <a:rPr lang="nb-NO" dirty="0" err="1" smtClean="0"/>
              <a:t>beneficiary</a:t>
            </a:r>
            <a:r>
              <a:rPr lang="nb-NO" dirty="0" smtClean="0"/>
              <a:t>’), og med to verdier for hver variabel, nemlig ”</a:t>
            </a:r>
            <a:r>
              <a:rPr lang="nb-NO" dirty="0" err="1" smtClean="0"/>
              <a:t>low</a:t>
            </a:r>
            <a:r>
              <a:rPr lang="nb-NO" dirty="0" smtClean="0"/>
              <a:t>” og ”</a:t>
            </a:r>
            <a:r>
              <a:rPr lang="nb-NO" dirty="0" err="1" smtClean="0"/>
              <a:t>high</a:t>
            </a:r>
            <a:r>
              <a:rPr lang="nb-NO" dirty="0" smtClean="0"/>
              <a:t>”.</a:t>
            </a:r>
          </a:p>
          <a:p>
            <a:pPr marL="234950" indent="-234950" eaLnBrk="1" hangingPunct="1">
              <a:defRPr/>
            </a:pPr>
            <a:endParaRPr lang="en-US" dirty="0" smtClean="0"/>
          </a:p>
          <a:p>
            <a:pPr marL="234950" indent="-234950" eaLnBrk="1" hangingPunct="1">
              <a:defRPr/>
            </a:pP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9282583-30E8-4B98-86AC-49949122F006}" type="slidenum">
              <a:rPr lang="en-US" smtClean="0"/>
              <a:pPr/>
              <a:t>25</a:t>
            </a:fld>
            <a:endParaRPr lang="en-US" smtClean="0"/>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marL="234950" indent="-234950"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6277635E-8A44-4559-A0CE-3D71EA27DEB9}" type="slidenum">
              <a:rPr lang="en-US" smtClean="0"/>
              <a:pPr/>
              <a:t>26</a:t>
            </a:fld>
            <a:endParaRPr lang="en-US" smtClean="0"/>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marL="234950" indent="-234950"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B2E0BC4F-973E-4069-A50F-B00A744DA41F}" type="slidenum">
              <a:rPr lang="en-US" smtClean="0"/>
              <a:pPr/>
              <a:t>27</a:t>
            </a:fld>
            <a:endParaRPr lang="en-US" smtClean="0"/>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nb-NO" smtClean="0"/>
              <a:t>Økende kompleksitet: pro et contra. Økende kompleksitet er dagens mantra – det kjennertegner forståelse for den enorme kompleksiteten som kjennetegner samfunn og kulturer. Alle spiller med, noen på lag og andre ikke. Riktig analyse forutsetter riktig forståelse. Samtidig blir det stadig vanskeligere å hanskes med en slik kompleks realitet, sett fra de som driver prosjektet. Det fører også til at måloppfylling blir stadig vanskeligere og trekker mer ut i tid (det er lettere å bygge en vei og å måle resultatet, enn det er å måle konfliktforebygging og forståelse av universelle menneskerettigheter. </a:t>
            </a: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4F59E867-D960-4719-9A31-11BB5BDE9C6C}" type="slidenum">
              <a:rPr lang="en-US" smtClean="0"/>
              <a:pPr/>
              <a:t>28</a:t>
            </a:fld>
            <a:endParaRPr lang="en-US" smtClean="0"/>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DBD8DC76-AE1D-401C-8811-41B5A7B60A46}" type="slidenum">
              <a:rPr lang="en-US" smtClean="0"/>
              <a:pPr/>
              <a:t>29</a:t>
            </a:fld>
            <a:endParaRPr lang="en-US" smtClean="0"/>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ED5A982-ADB4-4C99-8E0D-0332D2026FFC}" type="slidenum">
              <a:rPr lang="en-US" smtClean="0"/>
              <a:pPr/>
              <a:t>30</a:t>
            </a:fld>
            <a:endParaRPr lang="en-US" smtClean="0"/>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96A33C5D-83D4-420E-AE2C-CB62C4BDEF2D}" type="slidenum">
              <a:rPr lang="en-US" smtClean="0"/>
              <a:pPr/>
              <a:t>31</a:t>
            </a:fld>
            <a:endParaRPr lang="en-US" smtClean="0"/>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CFD60017-33D3-4B36-8007-14F05F0AD3AA}" type="slidenum">
              <a:rPr lang="en-US" smtClean="0"/>
              <a:pPr/>
              <a:t>32</a:t>
            </a:fld>
            <a:endParaRPr lang="en-US" smtClean="0"/>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3C26810-400E-489B-8A07-21FC0A4ACD5E}" type="slidenum">
              <a:rPr lang="en-US" smtClean="0"/>
              <a:pPr/>
              <a:t>4</a:t>
            </a:fld>
            <a:endParaRPr lang="en-US"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nb-NO" smtClean="0"/>
          </a:p>
        </p:txBody>
      </p:sp>
      <p:sp>
        <p:nvSpPr>
          <p:cNvPr id="88068" name="Slide Number Placeholder 3"/>
          <p:cNvSpPr>
            <a:spLocks noGrp="1"/>
          </p:cNvSpPr>
          <p:nvPr>
            <p:ph type="sldNum" sz="quarter" idx="5"/>
          </p:nvPr>
        </p:nvSpPr>
        <p:spPr>
          <a:noFill/>
        </p:spPr>
        <p:txBody>
          <a:bodyPr/>
          <a:lstStyle/>
          <a:p>
            <a:fld id="{8781403A-D49B-4CE3-A048-7061CC06FF03}" type="slidenum">
              <a:rPr lang="en-US" smtClean="0"/>
              <a:pPr/>
              <a:t>36</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328F4687-7521-4137-A51F-C190886E2EBE}" type="slidenum">
              <a:rPr lang="en-US" smtClean="0"/>
              <a:pPr/>
              <a:t>41</a:t>
            </a:fld>
            <a:endParaRPr lang="en-US" smtClean="0"/>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nb-NO" smtClean="0"/>
          </a:p>
        </p:txBody>
      </p:sp>
      <p:sp>
        <p:nvSpPr>
          <p:cNvPr id="90116" name="Slide Number Placeholder 3"/>
          <p:cNvSpPr>
            <a:spLocks noGrp="1"/>
          </p:cNvSpPr>
          <p:nvPr>
            <p:ph type="sldNum" sz="quarter" idx="5"/>
          </p:nvPr>
        </p:nvSpPr>
        <p:spPr>
          <a:noFill/>
        </p:spPr>
        <p:txBody>
          <a:bodyPr/>
          <a:lstStyle/>
          <a:p>
            <a:fld id="{BB77C50F-CE69-4A7A-81B5-AA145FF8EC2E}" type="slidenum">
              <a:rPr lang="en-US" smtClean="0"/>
              <a:pPr/>
              <a:t>44</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45A770E1-02C0-4396-9D86-2ADC74E0F685}" type="slidenum">
              <a:rPr lang="en-US" smtClean="0"/>
              <a:pPr/>
              <a:t>45</a:t>
            </a:fld>
            <a:endParaRPr lang="en-US" smtClean="0"/>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F714792-1881-4953-BB33-FA77F5B37706}" type="slidenum">
              <a:rPr lang="en-US" smtClean="0"/>
              <a:pPr/>
              <a:t>46</a:t>
            </a:fld>
            <a:endParaRPr lang="en-US" smtClean="0"/>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348BC5F-62CC-4863-9547-456632893FE2}" type="slidenum">
              <a:rPr lang="en-US" smtClean="0"/>
              <a:pPr/>
              <a:t>5</a:t>
            </a:fld>
            <a:endParaRPr lang="en-US"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83E71F3-D6A1-49C0-8F2A-710E3B89339C}" type="slidenum">
              <a:rPr lang="en-US" smtClean="0"/>
              <a:pPr/>
              <a:t>6</a:t>
            </a:fld>
            <a:endParaRPr lang="en-US"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25670B8-A167-456E-99E7-7F822306B5D3}" type="slidenum">
              <a:rPr lang="en-US" smtClean="0"/>
              <a:pPr/>
              <a:t>7</a:t>
            </a:fld>
            <a:endParaRPr lang="en-US"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8508427-A73D-4B50-BA64-7170867EF199}" type="slidenum">
              <a:rPr lang="en-US" smtClean="0"/>
              <a:pPr/>
              <a:t>8</a:t>
            </a:fld>
            <a:endParaRPr lang="en-US" smtClean="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6F252CD-5529-48D5-A6E1-925B5889BEA0}" type="slidenum">
              <a:rPr lang="en-US" smtClean="0"/>
              <a:pPr/>
              <a:t>9</a:t>
            </a:fld>
            <a:endParaRPr lang="en-US"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1E0B7B0-CB5B-433A-AFEB-E50050E4334B}" type="slidenum">
              <a:rPr lang="en-US" smtClean="0"/>
              <a:pPr/>
              <a:t>10</a:t>
            </a:fld>
            <a:endParaRPr lang="en-US" smtClean="0"/>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nb-N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en-US"/>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6" name="Rectangle 6"/>
          <p:cNvSpPr>
            <a:spLocks noGrp="1" noChangeArrowheads="1"/>
          </p:cNvSpPr>
          <p:nvPr>
            <p:ph type="sldNum" sz="quarter" idx="12"/>
          </p:nvPr>
        </p:nvSpPr>
        <p:spPr>
          <a:ln/>
        </p:spPr>
        <p:txBody>
          <a:bodyPr/>
          <a:lstStyle>
            <a:lvl1pPr>
              <a:defRPr/>
            </a:lvl1pPr>
          </a:lstStyle>
          <a:p>
            <a:pPr>
              <a:defRPr/>
            </a:pPr>
            <a:fld id="{99C55AB6-ECDA-4555-8D23-F5DC657C258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6" name="Rectangle 6"/>
          <p:cNvSpPr>
            <a:spLocks noGrp="1" noChangeArrowheads="1"/>
          </p:cNvSpPr>
          <p:nvPr>
            <p:ph type="sldNum" sz="quarter" idx="12"/>
          </p:nvPr>
        </p:nvSpPr>
        <p:spPr>
          <a:ln/>
        </p:spPr>
        <p:txBody>
          <a:bodyPr/>
          <a:lstStyle>
            <a:lvl1pPr>
              <a:defRPr/>
            </a:lvl1pPr>
          </a:lstStyle>
          <a:p>
            <a:pPr>
              <a:defRPr/>
            </a:pPr>
            <a:fld id="{3C1DB255-A6C5-48C8-B0CE-C74CD8A6FC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en-US"/>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6" name="Rectangle 6"/>
          <p:cNvSpPr>
            <a:spLocks noGrp="1" noChangeArrowheads="1"/>
          </p:cNvSpPr>
          <p:nvPr>
            <p:ph type="sldNum" sz="quarter" idx="12"/>
          </p:nvPr>
        </p:nvSpPr>
        <p:spPr>
          <a:ln/>
        </p:spPr>
        <p:txBody>
          <a:bodyPr/>
          <a:lstStyle>
            <a:lvl1pPr>
              <a:defRPr/>
            </a:lvl1pPr>
          </a:lstStyle>
          <a:p>
            <a:pPr>
              <a:defRPr/>
            </a:pPr>
            <a:fld id="{3F1DBE20-9659-4A9D-ACE4-E3485BA03DE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p>
            <a:r>
              <a:rPr lang="nb-NO" smtClean="0"/>
              <a:t>Klikk for å redigere tittelstil</a:t>
            </a:r>
            <a:endParaRPr lang="en-US"/>
          </a:p>
        </p:txBody>
      </p:sp>
      <p:sp>
        <p:nvSpPr>
          <p:cNvPr id="3" name="Plassholder for tekst 2"/>
          <p:cNvSpPr>
            <a:spLocks noGrp="1"/>
          </p:cNvSpPr>
          <p:nvPr>
            <p:ph type="body" sz="half" idx="1"/>
          </p:nvPr>
        </p:nvSpPr>
        <p:spPr>
          <a:xfrm>
            <a:off x="457200" y="1600200"/>
            <a:ext cx="40386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600200"/>
            <a:ext cx="40386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7" name="Rectangle 6"/>
          <p:cNvSpPr>
            <a:spLocks noGrp="1" noChangeArrowheads="1"/>
          </p:cNvSpPr>
          <p:nvPr>
            <p:ph type="sldNum" sz="quarter" idx="12"/>
          </p:nvPr>
        </p:nvSpPr>
        <p:spPr>
          <a:ln/>
        </p:spPr>
        <p:txBody>
          <a:bodyPr/>
          <a:lstStyle>
            <a:lvl1pPr>
              <a:defRPr/>
            </a:lvl1pPr>
          </a:lstStyle>
          <a:p>
            <a:pPr>
              <a:defRPr/>
            </a:pPr>
            <a:fld id="{84526EEE-E9E7-4FC9-B20E-C09A8DAE25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6" name="Rectangle 6"/>
          <p:cNvSpPr>
            <a:spLocks noGrp="1" noChangeArrowheads="1"/>
          </p:cNvSpPr>
          <p:nvPr>
            <p:ph type="sldNum" sz="quarter" idx="12"/>
          </p:nvPr>
        </p:nvSpPr>
        <p:spPr>
          <a:ln/>
        </p:spPr>
        <p:txBody>
          <a:bodyPr/>
          <a:lstStyle>
            <a:lvl1pPr>
              <a:defRPr/>
            </a:lvl1pPr>
          </a:lstStyle>
          <a:p>
            <a:pPr>
              <a:defRPr/>
            </a:pPr>
            <a:fld id="{3D7F6876-B311-4175-A566-C8E0F180316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en-US"/>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6" name="Rectangle 6"/>
          <p:cNvSpPr>
            <a:spLocks noGrp="1" noChangeArrowheads="1"/>
          </p:cNvSpPr>
          <p:nvPr>
            <p:ph type="sldNum" sz="quarter" idx="12"/>
          </p:nvPr>
        </p:nvSpPr>
        <p:spPr>
          <a:ln/>
        </p:spPr>
        <p:txBody>
          <a:bodyPr/>
          <a:lstStyle>
            <a:lvl1pPr>
              <a:defRPr/>
            </a:lvl1pPr>
          </a:lstStyle>
          <a:p>
            <a:pPr>
              <a:defRPr/>
            </a:pPr>
            <a:fld id="{44FF2DB3-C639-40C2-B190-70D329973D9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7" name="Rectangle 6"/>
          <p:cNvSpPr>
            <a:spLocks noGrp="1" noChangeArrowheads="1"/>
          </p:cNvSpPr>
          <p:nvPr>
            <p:ph type="sldNum" sz="quarter" idx="12"/>
          </p:nvPr>
        </p:nvSpPr>
        <p:spPr>
          <a:ln/>
        </p:spPr>
        <p:txBody>
          <a:bodyPr/>
          <a:lstStyle>
            <a:lvl1pPr>
              <a:defRPr/>
            </a:lvl1pPr>
          </a:lstStyle>
          <a:p>
            <a:pPr>
              <a:defRPr/>
            </a:pPr>
            <a:fld id="{473D32D8-B0E5-4867-A3E2-0FCE7DDCC97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en-US"/>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9" name="Rectangle 6"/>
          <p:cNvSpPr>
            <a:spLocks noGrp="1" noChangeArrowheads="1"/>
          </p:cNvSpPr>
          <p:nvPr>
            <p:ph type="sldNum" sz="quarter" idx="12"/>
          </p:nvPr>
        </p:nvSpPr>
        <p:spPr>
          <a:ln/>
        </p:spPr>
        <p:txBody>
          <a:bodyPr/>
          <a:lstStyle>
            <a:lvl1pPr>
              <a:defRPr/>
            </a:lvl1pPr>
          </a:lstStyle>
          <a:p>
            <a:pPr>
              <a:defRPr/>
            </a:pPr>
            <a:fld id="{7247081D-3FC4-4F14-8B41-233040B200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5" name="Rectangle 6"/>
          <p:cNvSpPr>
            <a:spLocks noGrp="1" noChangeArrowheads="1"/>
          </p:cNvSpPr>
          <p:nvPr>
            <p:ph type="sldNum" sz="quarter" idx="12"/>
          </p:nvPr>
        </p:nvSpPr>
        <p:spPr>
          <a:ln/>
        </p:spPr>
        <p:txBody>
          <a:bodyPr/>
          <a:lstStyle>
            <a:lvl1pPr>
              <a:defRPr/>
            </a:lvl1pPr>
          </a:lstStyle>
          <a:p>
            <a:pPr>
              <a:defRPr/>
            </a:pPr>
            <a:fld id="{41A5DB33-2E19-4711-91FE-66204EBB89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4" name="Rectangle 6"/>
          <p:cNvSpPr>
            <a:spLocks noGrp="1" noChangeArrowheads="1"/>
          </p:cNvSpPr>
          <p:nvPr>
            <p:ph type="sldNum" sz="quarter" idx="12"/>
          </p:nvPr>
        </p:nvSpPr>
        <p:spPr>
          <a:ln/>
        </p:spPr>
        <p:txBody>
          <a:bodyPr/>
          <a:lstStyle>
            <a:lvl1pPr>
              <a:defRPr/>
            </a:lvl1pPr>
          </a:lstStyle>
          <a:p>
            <a:pPr>
              <a:defRPr/>
            </a:pPr>
            <a:fld id="{EDE87AFC-0E44-41BD-BA80-15DA4B3C77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en-US"/>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7" name="Rectangle 6"/>
          <p:cNvSpPr>
            <a:spLocks noGrp="1" noChangeArrowheads="1"/>
          </p:cNvSpPr>
          <p:nvPr>
            <p:ph type="sldNum" sz="quarter" idx="12"/>
          </p:nvPr>
        </p:nvSpPr>
        <p:spPr>
          <a:ln/>
        </p:spPr>
        <p:txBody>
          <a:bodyPr/>
          <a:lstStyle>
            <a:lvl1pPr>
              <a:defRPr/>
            </a:lvl1pPr>
          </a:lstStyle>
          <a:p>
            <a:pPr>
              <a:defRPr/>
            </a:pPr>
            <a:fld id="{71AB2462-0F14-4EA0-8EA9-34B243F94AB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en-US"/>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r>
              <a:rPr lang="en-US"/>
              <a:t>BSNN workshop, Varna</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Natura 2000: CZM, 2 Jul 2010</a:t>
            </a:r>
          </a:p>
        </p:txBody>
      </p:sp>
      <p:sp>
        <p:nvSpPr>
          <p:cNvPr id="7" name="Rectangle 6"/>
          <p:cNvSpPr>
            <a:spLocks noGrp="1" noChangeArrowheads="1"/>
          </p:cNvSpPr>
          <p:nvPr>
            <p:ph type="sldNum" sz="quarter" idx="12"/>
          </p:nvPr>
        </p:nvSpPr>
        <p:spPr>
          <a:ln/>
        </p:spPr>
        <p:txBody>
          <a:bodyPr/>
          <a:lstStyle>
            <a:lvl1pPr>
              <a:defRPr/>
            </a:lvl1pPr>
          </a:lstStyle>
          <a:p>
            <a:pPr>
              <a:defRPr/>
            </a:pPr>
            <a:fld id="{B14FA8A9-85B0-446A-9F30-9CD9A972190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5F4FF"/>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r>
              <a:rPr lang="en-US"/>
              <a:t>BSNN workshop, Varna</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a:t>Natura 2000: CZM, 2 Jul 2010</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4C559ED6-2975-4A45-A31C-12E7726BFB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750" y="620713"/>
            <a:ext cx="8064500" cy="2952750"/>
          </a:xfrm>
        </p:spPr>
        <p:txBody>
          <a:bodyPr/>
          <a:lstStyle/>
          <a:p>
            <a:pPr eaLnBrk="1" hangingPunct="1"/>
            <a:r>
              <a:rPr lang="nb-NO" sz="6000" smtClean="0"/>
              <a:t>CBNRM in coastal Bulgaria:</a:t>
            </a:r>
            <a:br>
              <a:rPr lang="nb-NO" sz="6000" smtClean="0"/>
            </a:br>
            <a:r>
              <a:rPr lang="nb-NO" sz="4000" smtClean="0"/>
              <a:t>Advise on use and networking</a:t>
            </a:r>
            <a:r>
              <a:rPr lang="nb-NO" sz="4800" smtClean="0"/>
              <a:t/>
            </a:r>
            <a:br>
              <a:rPr lang="nb-NO" sz="4800" smtClean="0"/>
            </a:br>
            <a:endParaRPr lang="en-US" sz="2000" smtClean="0"/>
          </a:p>
        </p:txBody>
      </p:sp>
      <p:sp>
        <p:nvSpPr>
          <p:cNvPr id="3075" name="Rectangle 3"/>
          <p:cNvSpPr>
            <a:spLocks noGrp="1" noChangeArrowheads="1"/>
          </p:cNvSpPr>
          <p:nvPr>
            <p:ph type="subTitle" idx="1"/>
          </p:nvPr>
        </p:nvSpPr>
        <p:spPr>
          <a:xfrm>
            <a:off x="755650" y="3786188"/>
            <a:ext cx="7632700" cy="2811462"/>
          </a:xfrm>
        </p:spPr>
        <p:txBody>
          <a:bodyPr/>
          <a:lstStyle/>
          <a:p>
            <a:pPr eaLnBrk="1" hangingPunct="1"/>
            <a:r>
              <a:rPr lang="nb-NO" smtClean="0"/>
              <a:t>BSNN, Natura 2000 project on CZM</a:t>
            </a:r>
          </a:p>
          <a:p>
            <a:pPr eaLnBrk="1" hangingPunct="1"/>
            <a:r>
              <a:rPr lang="nb-NO" sz="2200" smtClean="0"/>
              <a:t>Varna, Bulgaria, 2 July 2010</a:t>
            </a:r>
          </a:p>
          <a:p>
            <a:pPr eaLnBrk="1" hangingPunct="1"/>
            <a:endParaRPr lang="nb-NO" sz="1400" smtClean="0"/>
          </a:p>
          <a:p>
            <a:pPr eaLnBrk="1" hangingPunct="1">
              <a:spcAft>
                <a:spcPts val="600"/>
              </a:spcAft>
            </a:pPr>
            <a:r>
              <a:rPr lang="nb-NO" sz="2400" smtClean="0"/>
              <a:t>Lars T. Soeftestad </a:t>
            </a:r>
          </a:p>
          <a:p>
            <a:pPr eaLnBrk="1" hangingPunct="1"/>
            <a:r>
              <a:rPr lang="nb-NO" sz="2000" smtClean="0"/>
              <a:t>Community-Based Natural Resource Management Network, (CBNRM Net, www.cbnrm.net)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lassholder for dato 3"/>
          <p:cNvSpPr>
            <a:spLocks noGrp="1"/>
          </p:cNvSpPr>
          <p:nvPr>
            <p:ph type="dt" sz="quarter" idx="10"/>
          </p:nvPr>
        </p:nvSpPr>
        <p:spPr>
          <a:noFill/>
        </p:spPr>
        <p:txBody>
          <a:bodyPr/>
          <a:lstStyle/>
          <a:p>
            <a:r>
              <a:rPr lang="en-US" smtClean="0"/>
              <a:t>BSNN workshop, Varna</a:t>
            </a:r>
          </a:p>
        </p:txBody>
      </p:sp>
      <p:sp>
        <p:nvSpPr>
          <p:cNvPr id="12291" name="Plassholder for bunntekst 4"/>
          <p:cNvSpPr>
            <a:spLocks noGrp="1"/>
          </p:cNvSpPr>
          <p:nvPr>
            <p:ph type="ftr" sz="quarter" idx="11"/>
          </p:nvPr>
        </p:nvSpPr>
        <p:spPr>
          <a:noFill/>
        </p:spPr>
        <p:txBody>
          <a:bodyPr/>
          <a:lstStyle/>
          <a:p>
            <a:r>
              <a:rPr lang="en-US" smtClean="0"/>
              <a:t>Natura 2000: CZM, 2 Jul 2010</a:t>
            </a:r>
          </a:p>
        </p:txBody>
      </p:sp>
      <p:sp>
        <p:nvSpPr>
          <p:cNvPr id="12292" name="Rectangle 2"/>
          <p:cNvSpPr>
            <a:spLocks noGrp="1" noChangeArrowheads="1"/>
          </p:cNvSpPr>
          <p:nvPr>
            <p:ph type="title"/>
          </p:nvPr>
        </p:nvSpPr>
        <p:spPr>
          <a:xfrm>
            <a:off x="485775" y="836613"/>
            <a:ext cx="8229600" cy="581025"/>
          </a:xfrm>
        </p:spPr>
        <p:txBody>
          <a:bodyPr/>
          <a:lstStyle/>
          <a:p>
            <a:pPr algn="l" eaLnBrk="1" hangingPunct="1"/>
            <a:r>
              <a:rPr lang="nb-NO" smtClean="0">
                <a:solidFill>
                  <a:schemeClr val="tx1"/>
                </a:solidFill>
              </a:rPr>
              <a:t>3.2</a:t>
            </a:r>
            <a:r>
              <a:rPr lang="nb-NO" smtClean="0"/>
              <a:t>  ABOUT CBNRM</a:t>
            </a:r>
            <a:endParaRPr lang="en-US" sz="4000" smtClean="0"/>
          </a:p>
        </p:txBody>
      </p:sp>
      <p:sp>
        <p:nvSpPr>
          <p:cNvPr id="12293" name="Rectangle 3"/>
          <p:cNvSpPr>
            <a:spLocks noGrp="1" noChangeArrowheads="1"/>
          </p:cNvSpPr>
          <p:nvPr>
            <p:ph type="body" idx="1"/>
          </p:nvPr>
        </p:nvSpPr>
        <p:spPr/>
        <p:txBody>
          <a:bodyPr/>
          <a:lstStyle/>
          <a:p>
            <a:pPr eaLnBrk="1" hangingPunct="1">
              <a:lnSpc>
                <a:spcPct val="90000"/>
              </a:lnSpc>
            </a:pPr>
            <a:r>
              <a:rPr lang="nb-NO" smtClean="0"/>
              <a:t>CBNRM = Community-Based Natural Resource Management</a:t>
            </a:r>
          </a:p>
          <a:p>
            <a:pPr lvl="1" eaLnBrk="1" hangingPunct="1">
              <a:lnSpc>
                <a:spcPct val="90000"/>
              </a:lnSpc>
            </a:pPr>
            <a:r>
              <a:rPr lang="nb-NO" smtClean="0"/>
              <a:t>Two parts to the term</a:t>
            </a:r>
          </a:p>
          <a:p>
            <a:pPr eaLnBrk="1" hangingPunct="1">
              <a:lnSpc>
                <a:spcPct val="90000"/>
              </a:lnSpc>
            </a:pPr>
            <a:r>
              <a:rPr lang="nb-NO" smtClean="0"/>
              <a:t>Definition</a:t>
            </a:r>
          </a:p>
          <a:p>
            <a:pPr eaLnBrk="1" hangingPunct="1">
              <a:lnSpc>
                <a:spcPct val="90000"/>
              </a:lnSpc>
            </a:pPr>
            <a:r>
              <a:rPr lang="nb-NO" smtClean="0"/>
              <a:t>CBNRM Net</a:t>
            </a:r>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2294" name="Plassholder for lysbildenummer 6"/>
          <p:cNvSpPr>
            <a:spLocks noGrp="1"/>
          </p:cNvSpPr>
          <p:nvPr>
            <p:ph type="sldNum" sz="quarter" idx="12"/>
          </p:nvPr>
        </p:nvSpPr>
        <p:spPr>
          <a:noFill/>
        </p:spPr>
        <p:txBody>
          <a:bodyPr/>
          <a:lstStyle/>
          <a:p>
            <a:fld id="{91731EED-E919-4D56-8F62-715F559CDF14}" type="slidenum">
              <a:rPr lang="en-US" smtClean="0"/>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lassholder for dato 3"/>
          <p:cNvSpPr>
            <a:spLocks noGrp="1"/>
          </p:cNvSpPr>
          <p:nvPr>
            <p:ph type="dt" sz="quarter" idx="10"/>
          </p:nvPr>
        </p:nvSpPr>
        <p:spPr>
          <a:noFill/>
        </p:spPr>
        <p:txBody>
          <a:bodyPr/>
          <a:lstStyle/>
          <a:p>
            <a:r>
              <a:rPr lang="en-US" smtClean="0"/>
              <a:t>BSNN workshop, Varna</a:t>
            </a:r>
          </a:p>
        </p:txBody>
      </p:sp>
      <p:sp>
        <p:nvSpPr>
          <p:cNvPr id="13315" name="Plassholder for bunntekst 4"/>
          <p:cNvSpPr>
            <a:spLocks noGrp="1"/>
          </p:cNvSpPr>
          <p:nvPr>
            <p:ph type="ftr" sz="quarter" idx="11"/>
          </p:nvPr>
        </p:nvSpPr>
        <p:spPr>
          <a:noFill/>
        </p:spPr>
        <p:txBody>
          <a:bodyPr/>
          <a:lstStyle/>
          <a:p>
            <a:r>
              <a:rPr lang="en-US" smtClean="0"/>
              <a:t>Natura 2000: CZM, 2 Jul 2010</a:t>
            </a:r>
          </a:p>
        </p:txBody>
      </p:sp>
      <p:sp>
        <p:nvSpPr>
          <p:cNvPr id="13316" name="Rectangle 2"/>
          <p:cNvSpPr>
            <a:spLocks noGrp="1" noChangeArrowheads="1"/>
          </p:cNvSpPr>
          <p:nvPr>
            <p:ph type="title"/>
          </p:nvPr>
        </p:nvSpPr>
        <p:spPr>
          <a:xfrm>
            <a:off x="485775" y="836613"/>
            <a:ext cx="8229600" cy="581025"/>
          </a:xfrm>
        </p:spPr>
        <p:txBody>
          <a:bodyPr/>
          <a:lstStyle/>
          <a:p>
            <a:pPr algn="l" eaLnBrk="1" hangingPunct="1"/>
            <a:r>
              <a:rPr lang="nb-NO" smtClean="0">
                <a:solidFill>
                  <a:schemeClr val="tx1"/>
                </a:solidFill>
              </a:rPr>
              <a:t>3.3</a:t>
            </a:r>
            <a:r>
              <a:rPr lang="nb-NO" smtClean="0"/>
              <a:t> STAKEHOLDER ANALYSIS</a:t>
            </a:r>
            <a:endParaRPr lang="en-US" sz="4000" smtClean="0"/>
          </a:p>
        </p:txBody>
      </p:sp>
      <p:sp>
        <p:nvSpPr>
          <p:cNvPr id="13317" name="Rectangle 3"/>
          <p:cNvSpPr>
            <a:spLocks noGrp="1" noChangeArrowheads="1"/>
          </p:cNvSpPr>
          <p:nvPr>
            <p:ph type="body" idx="1"/>
          </p:nvPr>
        </p:nvSpPr>
        <p:spPr/>
        <p:txBody>
          <a:bodyPr/>
          <a:lstStyle/>
          <a:p>
            <a:pPr eaLnBrk="1" hangingPunct="1">
              <a:lnSpc>
                <a:spcPct val="90000"/>
              </a:lnSpc>
            </a:pPr>
            <a:r>
              <a:rPr lang="nb-NO" smtClean="0"/>
              <a:t>What is a stakeholder?</a:t>
            </a:r>
          </a:p>
          <a:p>
            <a:pPr lvl="1" eaLnBrk="1" hangingPunct="1">
              <a:lnSpc>
                <a:spcPct val="90000"/>
              </a:lnSpc>
            </a:pPr>
            <a:r>
              <a:rPr lang="nb-NO" smtClean="0"/>
              <a:t>Persons have different </a:t>
            </a:r>
            <a:r>
              <a:rPr lang="nb-NO" i="1" smtClean="0"/>
              <a:t>roles</a:t>
            </a:r>
            <a:r>
              <a:rPr lang="nb-NO" smtClean="0"/>
              <a:t> and </a:t>
            </a:r>
            <a:r>
              <a:rPr lang="nb-NO" i="1" smtClean="0"/>
              <a:t>positions</a:t>
            </a:r>
            <a:r>
              <a:rPr lang="nb-NO" smtClean="0"/>
              <a:t> in communities, municipalities, etc.</a:t>
            </a:r>
          </a:p>
          <a:p>
            <a:pPr lvl="1" eaLnBrk="1" hangingPunct="1">
              <a:lnSpc>
                <a:spcPct val="90000"/>
              </a:lnSpc>
            </a:pPr>
            <a:r>
              <a:rPr lang="nb-NO" smtClean="0"/>
              <a:t>This means they have different </a:t>
            </a:r>
            <a:r>
              <a:rPr lang="nb-NO" i="1" smtClean="0"/>
              <a:t>interests</a:t>
            </a:r>
            <a:r>
              <a:rPr lang="nb-NO" smtClean="0"/>
              <a:t> (or </a:t>
            </a:r>
            <a:r>
              <a:rPr lang="nb-NO" i="1" smtClean="0"/>
              <a:t>stakes</a:t>
            </a:r>
            <a:r>
              <a:rPr lang="nb-NO" smtClean="0"/>
              <a:t>) in policy- and decision-making</a:t>
            </a:r>
          </a:p>
          <a:p>
            <a:pPr eaLnBrk="1" hangingPunct="1">
              <a:lnSpc>
                <a:spcPct val="90000"/>
              </a:lnSpc>
            </a:pPr>
            <a:r>
              <a:rPr lang="nb-NO" smtClean="0"/>
              <a:t>So, we have:</a:t>
            </a:r>
          </a:p>
          <a:p>
            <a:pPr lvl="1" eaLnBrk="1" hangingPunct="1">
              <a:lnSpc>
                <a:spcPct val="90000"/>
              </a:lnSpc>
            </a:pPr>
            <a:r>
              <a:rPr lang="nb-NO" smtClean="0"/>
              <a:t>Roles and positions</a:t>
            </a:r>
          </a:p>
          <a:p>
            <a:pPr lvl="1" eaLnBrk="1" hangingPunct="1">
              <a:lnSpc>
                <a:spcPct val="90000"/>
              </a:lnSpc>
            </a:pPr>
            <a:r>
              <a:rPr lang="nb-NO" smtClean="0"/>
              <a:t>Interests (stakes)</a:t>
            </a:r>
          </a:p>
          <a:p>
            <a:pPr lvl="1" eaLnBrk="1" hangingPunct="1">
              <a:lnSpc>
                <a:spcPct val="90000"/>
              </a:lnSpc>
            </a:pPr>
            <a:r>
              <a:rPr lang="nb-NO" smtClean="0"/>
              <a:t>Influence and power</a:t>
            </a:r>
          </a:p>
          <a:p>
            <a:pPr eaLnBrk="1" hangingPunct="1">
              <a:lnSpc>
                <a:spcPct val="90000"/>
              </a:lnSpc>
              <a:buFontTx/>
              <a:buNone/>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3318" name="Plassholder for lysbildenummer 6"/>
          <p:cNvSpPr>
            <a:spLocks noGrp="1"/>
          </p:cNvSpPr>
          <p:nvPr>
            <p:ph type="sldNum" sz="quarter" idx="12"/>
          </p:nvPr>
        </p:nvSpPr>
        <p:spPr>
          <a:noFill/>
        </p:spPr>
        <p:txBody>
          <a:bodyPr/>
          <a:lstStyle/>
          <a:p>
            <a:fld id="{24F03EDE-C585-435D-A438-3D20EEE6973C}"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ssholder for dato 3"/>
          <p:cNvSpPr>
            <a:spLocks noGrp="1"/>
          </p:cNvSpPr>
          <p:nvPr>
            <p:ph type="dt" sz="quarter" idx="10"/>
          </p:nvPr>
        </p:nvSpPr>
        <p:spPr>
          <a:noFill/>
        </p:spPr>
        <p:txBody>
          <a:bodyPr/>
          <a:lstStyle/>
          <a:p>
            <a:r>
              <a:rPr lang="en-US" smtClean="0"/>
              <a:t>BSNN workshop, Varna</a:t>
            </a:r>
          </a:p>
        </p:txBody>
      </p:sp>
      <p:sp>
        <p:nvSpPr>
          <p:cNvPr id="14339" name="Plassholder for bunntekst 4"/>
          <p:cNvSpPr>
            <a:spLocks noGrp="1"/>
          </p:cNvSpPr>
          <p:nvPr>
            <p:ph type="ftr" sz="quarter" idx="11"/>
          </p:nvPr>
        </p:nvSpPr>
        <p:spPr>
          <a:noFill/>
        </p:spPr>
        <p:txBody>
          <a:bodyPr/>
          <a:lstStyle/>
          <a:p>
            <a:r>
              <a:rPr lang="en-US" smtClean="0"/>
              <a:t>Natura 2000: CZM, 2 Jul 2010</a:t>
            </a:r>
          </a:p>
        </p:txBody>
      </p:sp>
      <p:sp>
        <p:nvSpPr>
          <p:cNvPr id="14340" name="Rectangle 2"/>
          <p:cNvSpPr>
            <a:spLocks noGrp="1" noChangeArrowheads="1"/>
          </p:cNvSpPr>
          <p:nvPr>
            <p:ph type="title"/>
          </p:nvPr>
        </p:nvSpPr>
        <p:spPr>
          <a:xfrm>
            <a:off x="485775" y="836613"/>
            <a:ext cx="8229600" cy="581025"/>
          </a:xfrm>
        </p:spPr>
        <p:txBody>
          <a:bodyPr/>
          <a:lstStyle/>
          <a:p>
            <a:pPr algn="r" eaLnBrk="1" hangingPunct="1"/>
            <a:r>
              <a:rPr lang="nb-NO" sz="4000" smtClean="0"/>
              <a:t>On stakeholders, I</a:t>
            </a:r>
            <a:endParaRPr lang="en-US" sz="4000" smtClean="0"/>
          </a:p>
        </p:txBody>
      </p:sp>
      <p:sp>
        <p:nvSpPr>
          <p:cNvPr id="14341" name="Rectangle 3"/>
          <p:cNvSpPr>
            <a:spLocks noGrp="1" noChangeArrowheads="1"/>
          </p:cNvSpPr>
          <p:nvPr>
            <p:ph type="body" idx="1"/>
          </p:nvPr>
        </p:nvSpPr>
        <p:spPr/>
        <p:txBody>
          <a:bodyPr/>
          <a:lstStyle/>
          <a:p>
            <a:pPr eaLnBrk="1" hangingPunct="1">
              <a:lnSpc>
                <a:spcPct val="90000"/>
              </a:lnSpc>
            </a:pPr>
            <a:r>
              <a:rPr lang="nb-NO" smtClean="0"/>
              <a:t>What characterizes stakeholders?</a:t>
            </a:r>
          </a:p>
          <a:p>
            <a:pPr lvl="1" eaLnBrk="1" hangingPunct="1">
              <a:lnSpc>
                <a:spcPct val="90000"/>
              </a:lnSpc>
            </a:pPr>
            <a:r>
              <a:rPr lang="nb-NO" smtClean="0"/>
              <a:t>Values</a:t>
            </a:r>
          </a:p>
          <a:p>
            <a:pPr lvl="1" eaLnBrk="1" hangingPunct="1">
              <a:lnSpc>
                <a:spcPct val="90000"/>
              </a:lnSpc>
            </a:pPr>
            <a:r>
              <a:rPr lang="nb-NO" smtClean="0"/>
              <a:t>Preferences</a:t>
            </a:r>
          </a:p>
          <a:p>
            <a:pPr lvl="1" eaLnBrk="1" hangingPunct="1">
              <a:lnSpc>
                <a:spcPct val="90000"/>
              </a:lnSpc>
            </a:pPr>
            <a:r>
              <a:rPr lang="nb-NO" smtClean="0"/>
              <a:t>Means </a:t>
            </a:r>
          </a:p>
          <a:p>
            <a:pPr lvl="1" eaLnBrk="1" hangingPunct="1">
              <a:lnSpc>
                <a:spcPct val="90000"/>
              </a:lnSpc>
            </a:pPr>
            <a:r>
              <a:rPr lang="nb-NO" smtClean="0"/>
              <a:t>Goals</a:t>
            </a:r>
          </a:p>
          <a:p>
            <a:pPr eaLnBrk="1" hangingPunct="1">
              <a:lnSpc>
                <a:spcPct val="90000"/>
              </a:lnSpc>
            </a:pPr>
            <a:r>
              <a:rPr lang="nb-NO" smtClean="0"/>
              <a:t>Where do we find stakeholders?</a:t>
            </a:r>
          </a:p>
          <a:p>
            <a:pPr lvl="1" eaLnBrk="1" hangingPunct="1">
              <a:lnSpc>
                <a:spcPct val="90000"/>
              </a:lnSpc>
            </a:pPr>
            <a:r>
              <a:rPr lang="nb-NO" smtClean="0"/>
              <a:t>Public sector  (at several levels)</a:t>
            </a:r>
          </a:p>
          <a:p>
            <a:pPr lvl="1" eaLnBrk="1" hangingPunct="1">
              <a:lnSpc>
                <a:spcPct val="90000"/>
              </a:lnSpc>
            </a:pPr>
            <a:r>
              <a:rPr lang="nb-NO" smtClean="0"/>
              <a:t>Civil society  (at several levels</a:t>
            </a:r>
          </a:p>
          <a:p>
            <a:pPr lvl="1" eaLnBrk="1" hangingPunct="1">
              <a:lnSpc>
                <a:spcPct val="90000"/>
              </a:lnSpc>
            </a:pPr>
            <a:r>
              <a:rPr lang="nb-NO" smtClean="0"/>
              <a:t>Private sector</a:t>
            </a:r>
          </a:p>
          <a:p>
            <a:pPr lvl="1" eaLnBrk="1" hangingPunct="1">
              <a:lnSpc>
                <a:spcPct val="90000"/>
              </a:lnSpc>
              <a:buFontTx/>
              <a:buNone/>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4342" name="Plassholder for lysbildenummer 6"/>
          <p:cNvSpPr>
            <a:spLocks noGrp="1"/>
          </p:cNvSpPr>
          <p:nvPr>
            <p:ph type="sldNum" sz="quarter" idx="12"/>
          </p:nvPr>
        </p:nvSpPr>
        <p:spPr>
          <a:noFill/>
        </p:spPr>
        <p:txBody>
          <a:bodyPr/>
          <a:lstStyle/>
          <a:p>
            <a:fld id="{6371D03A-9391-4501-9BC7-A7A50E9FFD01}" type="slidenum">
              <a:rPr lang="en-US" smtClean="0"/>
              <a:pPr/>
              <a:t>12</a:t>
            </a:fld>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549275"/>
            <a:ext cx="8229600" cy="868363"/>
          </a:xfrm>
        </p:spPr>
        <p:txBody>
          <a:bodyPr/>
          <a:lstStyle/>
          <a:p>
            <a:pPr algn="r" eaLnBrk="1" hangingPunct="1"/>
            <a:r>
              <a:rPr lang="nb-NO" sz="4000" smtClean="0"/>
              <a:t>On stakeholders, II</a:t>
            </a:r>
            <a:endParaRPr lang="en-US" sz="4000" smtClean="0"/>
          </a:p>
        </p:txBody>
      </p:sp>
      <p:sp>
        <p:nvSpPr>
          <p:cNvPr id="15363" name="Rectangle 3"/>
          <p:cNvSpPr>
            <a:spLocks noGrp="1" noChangeArrowheads="1"/>
          </p:cNvSpPr>
          <p:nvPr>
            <p:ph type="body" idx="1"/>
          </p:nvPr>
        </p:nvSpPr>
        <p:spPr/>
        <p:txBody>
          <a:bodyPr/>
          <a:lstStyle/>
          <a:p>
            <a:pPr eaLnBrk="1" hangingPunct="1">
              <a:lnSpc>
                <a:spcPct val="90000"/>
              </a:lnSpc>
              <a:buFontTx/>
              <a:buNone/>
            </a:pPr>
            <a:r>
              <a:rPr lang="nb-NO" smtClean="0"/>
              <a:t>Classification and types:</a:t>
            </a:r>
          </a:p>
          <a:p>
            <a:pPr lvl="1" eaLnBrk="1" hangingPunct="1">
              <a:lnSpc>
                <a:spcPct val="90000"/>
              </a:lnSpc>
            </a:pPr>
            <a:r>
              <a:rPr lang="nb-NO" smtClean="0"/>
              <a:t>Outside Bulgaria / internationally </a:t>
            </a:r>
          </a:p>
          <a:p>
            <a:pPr lvl="2" eaLnBrk="1" hangingPunct="1">
              <a:lnSpc>
                <a:spcPct val="90000"/>
              </a:lnSpc>
            </a:pPr>
            <a:r>
              <a:rPr lang="nb-NO" smtClean="0"/>
              <a:t>Financing</a:t>
            </a:r>
          </a:p>
          <a:p>
            <a:pPr lvl="2" eaLnBrk="1" hangingPunct="1">
              <a:lnSpc>
                <a:spcPct val="90000"/>
              </a:lnSpc>
            </a:pPr>
            <a:r>
              <a:rPr lang="nb-NO" smtClean="0"/>
              <a:t>Fund and project administration</a:t>
            </a:r>
          </a:p>
          <a:p>
            <a:pPr lvl="1" eaLnBrk="1" hangingPunct="1">
              <a:lnSpc>
                <a:spcPct val="90000"/>
              </a:lnSpc>
            </a:pPr>
            <a:r>
              <a:rPr lang="nb-NO" smtClean="0"/>
              <a:t>In Bulgaria</a:t>
            </a:r>
          </a:p>
          <a:p>
            <a:pPr lvl="2" eaLnBrk="1" hangingPunct="1">
              <a:lnSpc>
                <a:spcPct val="90000"/>
              </a:lnSpc>
            </a:pPr>
            <a:r>
              <a:rPr lang="nb-NO" smtClean="0"/>
              <a:t>Public, civil society and private sectors</a:t>
            </a:r>
          </a:p>
          <a:p>
            <a:pPr lvl="2" eaLnBrk="1" hangingPunct="1">
              <a:lnSpc>
                <a:spcPct val="90000"/>
              </a:lnSpc>
            </a:pPr>
            <a:r>
              <a:rPr lang="nb-NO" smtClean="0"/>
              <a:t>Adm. levels: from govt. to community / population</a:t>
            </a:r>
          </a:p>
          <a:p>
            <a:pPr lvl="2" eaLnBrk="1" hangingPunct="1">
              <a:lnSpc>
                <a:spcPct val="90000"/>
              </a:lnSpc>
            </a:pPr>
            <a:r>
              <a:rPr lang="nb-NO" smtClean="0"/>
              <a:t>Recipient/user and resource provider</a:t>
            </a:r>
          </a:p>
          <a:p>
            <a:pPr lvl="2" eaLnBrk="1" hangingPunct="1">
              <a:lnSpc>
                <a:spcPct val="90000"/>
              </a:lnSpc>
            </a:pPr>
            <a:r>
              <a:rPr lang="nb-NO" smtClean="0"/>
              <a:t>Critical/neutral and opportunistic</a:t>
            </a:r>
          </a:p>
          <a:p>
            <a:pPr lvl="2" eaLnBrk="1" hangingPunct="1">
              <a:lnSpc>
                <a:spcPct val="90000"/>
              </a:lnSpc>
            </a:pPr>
            <a:r>
              <a:rPr lang="nb-NO" smtClean="0"/>
              <a:t>Relationship to local population and the state</a:t>
            </a:r>
            <a:endParaRPr lang="en-US" smtClean="0"/>
          </a:p>
        </p:txBody>
      </p:sp>
      <p:sp>
        <p:nvSpPr>
          <p:cNvPr id="15364" name="Plassholder for dato 3"/>
          <p:cNvSpPr>
            <a:spLocks noGrp="1"/>
          </p:cNvSpPr>
          <p:nvPr>
            <p:ph type="dt" sz="quarter" idx="10"/>
          </p:nvPr>
        </p:nvSpPr>
        <p:spPr>
          <a:noFill/>
        </p:spPr>
        <p:txBody>
          <a:bodyPr/>
          <a:lstStyle/>
          <a:p>
            <a:r>
              <a:rPr lang="en-US" smtClean="0"/>
              <a:t>BSNN workshop, Varna</a:t>
            </a:r>
          </a:p>
        </p:txBody>
      </p:sp>
      <p:sp>
        <p:nvSpPr>
          <p:cNvPr id="15365" name="Plassholder for bunntekst 4"/>
          <p:cNvSpPr>
            <a:spLocks noGrp="1"/>
          </p:cNvSpPr>
          <p:nvPr>
            <p:ph type="ftr" sz="quarter" idx="11"/>
          </p:nvPr>
        </p:nvSpPr>
        <p:spPr>
          <a:noFill/>
        </p:spPr>
        <p:txBody>
          <a:bodyPr/>
          <a:lstStyle/>
          <a:p>
            <a:r>
              <a:rPr lang="en-US" smtClean="0"/>
              <a:t>Natura 2000: CZM, 2 Jul 2010</a:t>
            </a:r>
          </a:p>
        </p:txBody>
      </p:sp>
      <p:sp>
        <p:nvSpPr>
          <p:cNvPr id="15366" name="Plassholder for lysbildenummer 5"/>
          <p:cNvSpPr>
            <a:spLocks noGrp="1"/>
          </p:cNvSpPr>
          <p:nvPr>
            <p:ph type="sldNum" sz="quarter" idx="12"/>
          </p:nvPr>
        </p:nvSpPr>
        <p:spPr>
          <a:noFill/>
        </p:spPr>
        <p:txBody>
          <a:bodyPr/>
          <a:lstStyle/>
          <a:p>
            <a:fld id="{293EFA78-9D94-454D-927D-6457A8CD0103}" type="slidenum">
              <a:rPr lang="en-US" smtClean="0"/>
              <a:pPr/>
              <a:t>13</a:t>
            </a:fld>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92150"/>
            <a:ext cx="8229600" cy="725488"/>
          </a:xfrm>
        </p:spPr>
        <p:txBody>
          <a:bodyPr/>
          <a:lstStyle/>
          <a:p>
            <a:pPr algn="r" eaLnBrk="1" hangingPunct="1"/>
            <a:r>
              <a:rPr lang="nb-NO" sz="4000" smtClean="0"/>
              <a:t>On stakeholders, III</a:t>
            </a:r>
            <a:endParaRPr lang="en-US" sz="4000" smtClean="0"/>
          </a:p>
        </p:txBody>
      </p:sp>
      <p:sp>
        <p:nvSpPr>
          <p:cNvPr id="16387" name="Rectangle 3"/>
          <p:cNvSpPr>
            <a:spLocks noGrp="1" noChangeArrowheads="1"/>
          </p:cNvSpPr>
          <p:nvPr>
            <p:ph type="body" idx="1"/>
          </p:nvPr>
        </p:nvSpPr>
        <p:spPr/>
        <p:txBody>
          <a:bodyPr/>
          <a:lstStyle/>
          <a:p>
            <a:pPr marL="609600" indent="-609600" eaLnBrk="1" hangingPunct="1">
              <a:buFontTx/>
              <a:buNone/>
            </a:pPr>
            <a:endParaRPr lang="nb-NO" smtClean="0"/>
          </a:p>
        </p:txBody>
      </p:sp>
      <p:sp>
        <p:nvSpPr>
          <p:cNvPr id="16388" name="Oval 4"/>
          <p:cNvSpPr>
            <a:spLocks noChangeArrowheads="1"/>
          </p:cNvSpPr>
          <p:nvPr/>
        </p:nvSpPr>
        <p:spPr bwMode="auto">
          <a:xfrm>
            <a:off x="2933700" y="1571625"/>
            <a:ext cx="3221038" cy="3187700"/>
          </a:xfrm>
          <a:prstGeom prst="ellipse">
            <a:avLst/>
          </a:prstGeom>
          <a:noFill/>
          <a:ln w="12700">
            <a:solidFill>
              <a:schemeClr val="tx1"/>
            </a:solidFill>
            <a:round/>
            <a:headEnd/>
            <a:tailEnd/>
          </a:ln>
        </p:spPr>
        <p:txBody>
          <a:bodyPr wrap="none" anchor="ctr"/>
          <a:lstStyle/>
          <a:p>
            <a:endParaRPr lang="en-US"/>
          </a:p>
        </p:txBody>
      </p:sp>
      <p:sp>
        <p:nvSpPr>
          <p:cNvPr id="16389" name="Rectangle 5"/>
          <p:cNvSpPr>
            <a:spLocks noChangeArrowheads="1"/>
          </p:cNvSpPr>
          <p:nvPr/>
        </p:nvSpPr>
        <p:spPr bwMode="auto">
          <a:xfrm>
            <a:off x="3267075" y="1957388"/>
            <a:ext cx="2581275" cy="912812"/>
          </a:xfrm>
          <a:prstGeom prst="rect">
            <a:avLst/>
          </a:prstGeom>
          <a:noFill/>
          <a:ln w="12700">
            <a:noFill/>
            <a:miter lim="800000"/>
            <a:headEnd/>
            <a:tailEnd/>
          </a:ln>
        </p:spPr>
        <p:txBody>
          <a:bodyPr lIns="90488" tIns="44450" rIns="90488" bIns="44450">
            <a:spAutoFit/>
          </a:bodyPr>
          <a:lstStyle/>
          <a:p>
            <a:pPr algn="ctr" eaLnBrk="0" hangingPunct="0"/>
            <a:r>
              <a:rPr lang="en-US">
                <a:latin typeface="Verdana" pitchFamily="34" charset="0"/>
              </a:rPr>
              <a:t>Central government</a:t>
            </a:r>
          </a:p>
          <a:p>
            <a:pPr algn="ctr" eaLnBrk="0" hangingPunct="0"/>
            <a:r>
              <a:rPr lang="en-US">
                <a:latin typeface="Verdana" pitchFamily="34" charset="0"/>
              </a:rPr>
              <a:t>departments and agencies</a:t>
            </a:r>
          </a:p>
        </p:txBody>
      </p:sp>
      <p:sp>
        <p:nvSpPr>
          <p:cNvPr id="16390" name="Rectangle 6"/>
          <p:cNvSpPr>
            <a:spLocks noChangeArrowheads="1"/>
          </p:cNvSpPr>
          <p:nvPr/>
        </p:nvSpPr>
        <p:spPr bwMode="auto">
          <a:xfrm>
            <a:off x="5162550" y="4241800"/>
            <a:ext cx="1716088" cy="1187450"/>
          </a:xfrm>
          <a:prstGeom prst="rect">
            <a:avLst/>
          </a:prstGeom>
          <a:noFill/>
          <a:ln w="12700">
            <a:noFill/>
            <a:miter lim="800000"/>
            <a:headEnd/>
            <a:tailEnd/>
          </a:ln>
        </p:spPr>
        <p:txBody>
          <a:bodyPr wrap="none" lIns="90488" tIns="44450" rIns="90488" bIns="44450">
            <a:spAutoFit/>
          </a:bodyPr>
          <a:lstStyle/>
          <a:p>
            <a:pPr algn="ctr" eaLnBrk="0" hangingPunct="0"/>
            <a:r>
              <a:rPr lang="en-US">
                <a:latin typeface="Verdana" pitchFamily="34" charset="0"/>
              </a:rPr>
              <a:t>NGOs,</a:t>
            </a:r>
          </a:p>
          <a:p>
            <a:pPr algn="ctr" eaLnBrk="0" hangingPunct="0"/>
            <a:r>
              <a:rPr lang="en-US">
                <a:latin typeface="Verdana" pitchFamily="34" charset="0"/>
              </a:rPr>
              <a:t>Community-</a:t>
            </a:r>
          </a:p>
          <a:p>
            <a:pPr algn="ctr" eaLnBrk="0" hangingPunct="0"/>
            <a:r>
              <a:rPr lang="en-US">
                <a:latin typeface="Verdana" pitchFamily="34" charset="0"/>
              </a:rPr>
              <a:t>based</a:t>
            </a:r>
          </a:p>
          <a:p>
            <a:pPr algn="ctr" eaLnBrk="0" hangingPunct="0"/>
            <a:r>
              <a:rPr lang="en-US">
                <a:latin typeface="Verdana" pitchFamily="34" charset="0"/>
              </a:rPr>
              <a:t>organizations</a:t>
            </a:r>
          </a:p>
        </p:txBody>
      </p:sp>
      <p:sp>
        <p:nvSpPr>
          <p:cNvPr id="16391" name="Rectangle 7"/>
          <p:cNvSpPr>
            <a:spLocks noChangeArrowheads="1"/>
          </p:cNvSpPr>
          <p:nvPr/>
        </p:nvSpPr>
        <p:spPr bwMode="auto">
          <a:xfrm>
            <a:off x="2038350" y="4089400"/>
            <a:ext cx="2009775" cy="1462088"/>
          </a:xfrm>
          <a:prstGeom prst="rect">
            <a:avLst/>
          </a:prstGeom>
          <a:noFill/>
          <a:ln w="12700">
            <a:noFill/>
            <a:miter lim="800000"/>
            <a:headEnd/>
            <a:tailEnd/>
          </a:ln>
        </p:spPr>
        <p:txBody>
          <a:bodyPr lIns="90488" tIns="44450" rIns="90488" bIns="44450">
            <a:spAutoFit/>
          </a:bodyPr>
          <a:lstStyle/>
          <a:p>
            <a:pPr algn="ctr" eaLnBrk="0" hangingPunct="0"/>
            <a:r>
              <a:rPr lang="en-US">
                <a:latin typeface="Verdana" pitchFamily="34" charset="0"/>
              </a:rPr>
              <a:t>Family </a:t>
            </a:r>
          </a:p>
          <a:p>
            <a:pPr algn="ctr" eaLnBrk="0" hangingPunct="0"/>
            <a:r>
              <a:rPr lang="en-US">
                <a:latin typeface="Verdana" pitchFamily="34" charset="0"/>
              </a:rPr>
              <a:t>enterprises, Partnerships,</a:t>
            </a:r>
          </a:p>
          <a:p>
            <a:pPr algn="ctr" eaLnBrk="0" hangingPunct="0"/>
            <a:r>
              <a:rPr lang="en-US">
                <a:latin typeface="Verdana" pitchFamily="34" charset="0"/>
              </a:rPr>
              <a:t>Private corpo-rations</a:t>
            </a:r>
          </a:p>
        </p:txBody>
      </p:sp>
      <p:sp>
        <p:nvSpPr>
          <p:cNvPr id="16392" name="Rectangle 8"/>
          <p:cNvSpPr>
            <a:spLocks noChangeArrowheads="1"/>
          </p:cNvSpPr>
          <p:nvPr/>
        </p:nvSpPr>
        <p:spPr bwMode="auto">
          <a:xfrm>
            <a:off x="2876550" y="3022600"/>
            <a:ext cx="1928813" cy="912813"/>
          </a:xfrm>
          <a:prstGeom prst="rect">
            <a:avLst/>
          </a:prstGeom>
          <a:noFill/>
          <a:ln w="12700">
            <a:noFill/>
            <a:miter lim="800000"/>
            <a:headEnd/>
            <a:tailEnd/>
          </a:ln>
        </p:spPr>
        <p:txBody>
          <a:bodyPr wrap="none" lIns="90488" tIns="44450" rIns="90488" bIns="44450">
            <a:spAutoFit/>
          </a:bodyPr>
          <a:lstStyle/>
          <a:p>
            <a:pPr eaLnBrk="0" hangingPunct="0"/>
            <a:r>
              <a:rPr lang="en-US">
                <a:solidFill>
                  <a:schemeClr val="tx2"/>
                </a:solidFill>
                <a:latin typeface="Verdana" pitchFamily="34" charset="0"/>
              </a:rPr>
              <a:t>Public utilities,</a:t>
            </a:r>
          </a:p>
          <a:p>
            <a:pPr eaLnBrk="0" hangingPunct="0"/>
            <a:r>
              <a:rPr lang="en-US">
                <a:solidFill>
                  <a:schemeClr val="tx2"/>
                </a:solidFill>
                <a:latin typeface="Verdana" pitchFamily="34" charset="0"/>
              </a:rPr>
              <a:t>  Regulated</a:t>
            </a:r>
          </a:p>
          <a:p>
            <a:pPr eaLnBrk="0" hangingPunct="0"/>
            <a:r>
              <a:rPr lang="en-US">
                <a:solidFill>
                  <a:schemeClr val="tx2"/>
                </a:solidFill>
                <a:latin typeface="Verdana" pitchFamily="34" charset="0"/>
              </a:rPr>
              <a:t>corporations    </a:t>
            </a:r>
          </a:p>
        </p:txBody>
      </p:sp>
      <p:sp>
        <p:nvSpPr>
          <p:cNvPr id="16393" name="Rectangle 9"/>
          <p:cNvSpPr>
            <a:spLocks noChangeArrowheads="1"/>
          </p:cNvSpPr>
          <p:nvPr/>
        </p:nvSpPr>
        <p:spPr bwMode="auto">
          <a:xfrm>
            <a:off x="4606925" y="2997200"/>
            <a:ext cx="1851025" cy="1187450"/>
          </a:xfrm>
          <a:prstGeom prst="rect">
            <a:avLst/>
          </a:prstGeom>
          <a:noFill/>
          <a:ln w="12700">
            <a:noFill/>
            <a:miter lim="800000"/>
            <a:headEnd/>
            <a:tailEnd/>
          </a:ln>
        </p:spPr>
        <p:txBody>
          <a:bodyPr lIns="90488" tIns="44450" rIns="90488" bIns="44450">
            <a:spAutoFit/>
          </a:bodyPr>
          <a:lstStyle/>
          <a:p>
            <a:pPr algn="ctr" eaLnBrk="0" hangingPunct="0"/>
            <a:r>
              <a:rPr lang="en-US">
                <a:solidFill>
                  <a:schemeClr val="tx2"/>
                </a:solidFill>
                <a:latin typeface="Verdana" pitchFamily="34" charset="0"/>
              </a:rPr>
              <a:t>Universities,</a:t>
            </a:r>
          </a:p>
          <a:p>
            <a:pPr algn="ctr" eaLnBrk="0" hangingPunct="0"/>
            <a:r>
              <a:rPr lang="en-US">
                <a:solidFill>
                  <a:schemeClr val="tx2"/>
                </a:solidFill>
                <a:latin typeface="Verdana" pitchFamily="34" charset="0"/>
              </a:rPr>
              <a:t>Foundations,</a:t>
            </a:r>
          </a:p>
          <a:p>
            <a:pPr algn="ctr" eaLnBrk="0" hangingPunct="0"/>
            <a:r>
              <a:rPr lang="en-US">
                <a:solidFill>
                  <a:schemeClr val="tx2"/>
                </a:solidFill>
                <a:latin typeface="Verdana" pitchFamily="34" charset="0"/>
              </a:rPr>
              <a:t>Local govern-ments</a:t>
            </a:r>
          </a:p>
        </p:txBody>
      </p:sp>
      <p:sp>
        <p:nvSpPr>
          <p:cNvPr id="16394" name="Rectangle 10"/>
          <p:cNvSpPr>
            <a:spLocks noChangeArrowheads="1"/>
          </p:cNvSpPr>
          <p:nvPr/>
        </p:nvSpPr>
        <p:spPr bwMode="auto">
          <a:xfrm>
            <a:off x="3635375" y="4724400"/>
            <a:ext cx="1831975" cy="912813"/>
          </a:xfrm>
          <a:prstGeom prst="rect">
            <a:avLst/>
          </a:prstGeom>
          <a:noFill/>
          <a:ln w="12700">
            <a:noFill/>
            <a:miter lim="800000"/>
            <a:headEnd/>
            <a:tailEnd/>
          </a:ln>
        </p:spPr>
        <p:txBody>
          <a:bodyPr lIns="90488" tIns="44450" rIns="90488" bIns="44450">
            <a:spAutoFit/>
          </a:bodyPr>
          <a:lstStyle/>
          <a:p>
            <a:pPr algn="ctr" eaLnBrk="0" hangingPunct="0"/>
            <a:r>
              <a:rPr lang="en-US">
                <a:solidFill>
                  <a:schemeClr val="tx2"/>
                </a:solidFill>
                <a:latin typeface="Verdana" pitchFamily="34" charset="0"/>
              </a:rPr>
              <a:t>Cooperati-ves, Trade</a:t>
            </a:r>
          </a:p>
          <a:p>
            <a:pPr algn="ctr" eaLnBrk="0" hangingPunct="0"/>
            <a:r>
              <a:rPr lang="en-US">
                <a:solidFill>
                  <a:schemeClr val="tx2"/>
                </a:solidFill>
                <a:latin typeface="Verdana" pitchFamily="34" charset="0"/>
              </a:rPr>
              <a:t> unions</a:t>
            </a:r>
          </a:p>
        </p:txBody>
      </p:sp>
      <p:sp>
        <p:nvSpPr>
          <p:cNvPr id="16395" name="Oval 11"/>
          <p:cNvSpPr>
            <a:spLocks noChangeArrowheads="1"/>
          </p:cNvSpPr>
          <p:nvPr/>
        </p:nvSpPr>
        <p:spPr bwMode="auto">
          <a:xfrm>
            <a:off x="3771900" y="2943225"/>
            <a:ext cx="3221038" cy="3187700"/>
          </a:xfrm>
          <a:prstGeom prst="ellipse">
            <a:avLst/>
          </a:prstGeom>
          <a:noFill/>
          <a:ln w="12700">
            <a:solidFill>
              <a:schemeClr val="tx1"/>
            </a:solidFill>
            <a:round/>
            <a:headEnd/>
            <a:tailEnd/>
          </a:ln>
        </p:spPr>
        <p:txBody>
          <a:bodyPr wrap="none" anchor="ctr"/>
          <a:lstStyle/>
          <a:p>
            <a:endParaRPr lang="en-US"/>
          </a:p>
        </p:txBody>
      </p:sp>
      <p:sp>
        <p:nvSpPr>
          <p:cNvPr id="16396" name="Oval 12"/>
          <p:cNvSpPr>
            <a:spLocks noChangeArrowheads="1"/>
          </p:cNvSpPr>
          <p:nvPr/>
        </p:nvSpPr>
        <p:spPr bwMode="auto">
          <a:xfrm>
            <a:off x="2095500" y="2943225"/>
            <a:ext cx="3221038" cy="3187700"/>
          </a:xfrm>
          <a:prstGeom prst="ellipse">
            <a:avLst/>
          </a:prstGeom>
          <a:noFill/>
          <a:ln w="12700">
            <a:solidFill>
              <a:schemeClr val="tx1"/>
            </a:solidFill>
            <a:round/>
            <a:headEnd/>
            <a:tailEnd/>
          </a:ln>
        </p:spPr>
        <p:txBody>
          <a:bodyPr wrap="none" anchor="ctr"/>
          <a:lstStyle/>
          <a:p>
            <a:endParaRPr lang="en-US"/>
          </a:p>
        </p:txBody>
      </p:sp>
      <p:sp>
        <p:nvSpPr>
          <p:cNvPr id="16397" name="Rectangle 13"/>
          <p:cNvSpPr>
            <a:spLocks noChangeArrowheads="1"/>
          </p:cNvSpPr>
          <p:nvPr/>
        </p:nvSpPr>
        <p:spPr bwMode="auto">
          <a:xfrm>
            <a:off x="6891338" y="4851400"/>
            <a:ext cx="1395412" cy="819150"/>
          </a:xfrm>
          <a:prstGeom prst="rect">
            <a:avLst/>
          </a:prstGeom>
          <a:noFill/>
          <a:ln w="12700">
            <a:noFill/>
            <a:miter lim="800000"/>
            <a:headEnd/>
            <a:tailEnd/>
          </a:ln>
        </p:spPr>
        <p:txBody>
          <a:bodyPr wrap="none" lIns="90488" tIns="44450" rIns="90488" bIns="44450">
            <a:spAutoFit/>
          </a:bodyPr>
          <a:lstStyle/>
          <a:p>
            <a:pPr eaLnBrk="0" hangingPunct="0"/>
            <a:r>
              <a:rPr lang="en-US" sz="2400" b="1">
                <a:latin typeface="Verdana" pitchFamily="34" charset="0"/>
              </a:rPr>
              <a:t>Civil</a:t>
            </a:r>
          </a:p>
          <a:p>
            <a:pPr eaLnBrk="0" hangingPunct="0"/>
            <a:r>
              <a:rPr lang="en-US" sz="2400" b="1">
                <a:latin typeface="Verdana" pitchFamily="34" charset="0"/>
              </a:rPr>
              <a:t>society</a:t>
            </a:r>
          </a:p>
        </p:txBody>
      </p:sp>
      <p:sp>
        <p:nvSpPr>
          <p:cNvPr id="16398" name="Rectangle 14"/>
          <p:cNvSpPr>
            <a:spLocks noChangeArrowheads="1"/>
          </p:cNvSpPr>
          <p:nvPr/>
        </p:nvSpPr>
        <p:spPr bwMode="auto">
          <a:xfrm>
            <a:off x="819150" y="4851400"/>
            <a:ext cx="1452563" cy="819150"/>
          </a:xfrm>
          <a:prstGeom prst="rect">
            <a:avLst/>
          </a:prstGeom>
          <a:noFill/>
          <a:ln w="12700">
            <a:noFill/>
            <a:miter lim="800000"/>
            <a:headEnd/>
            <a:tailEnd/>
          </a:ln>
        </p:spPr>
        <p:txBody>
          <a:bodyPr wrap="none" lIns="90488" tIns="44450" rIns="90488" bIns="44450">
            <a:spAutoFit/>
          </a:bodyPr>
          <a:lstStyle/>
          <a:p>
            <a:pPr eaLnBrk="0" hangingPunct="0"/>
            <a:r>
              <a:rPr lang="en-US" sz="2400" b="1">
                <a:latin typeface="Verdana" pitchFamily="34" charset="0"/>
              </a:rPr>
              <a:t>Private</a:t>
            </a:r>
          </a:p>
          <a:p>
            <a:pPr eaLnBrk="0" hangingPunct="0"/>
            <a:r>
              <a:rPr lang="en-US" sz="2400" b="1">
                <a:latin typeface="Verdana" pitchFamily="34" charset="0"/>
              </a:rPr>
              <a:t>  sector</a:t>
            </a:r>
          </a:p>
        </p:txBody>
      </p:sp>
      <p:sp>
        <p:nvSpPr>
          <p:cNvPr id="16399" name="Rectangle 15"/>
          <p:cNvSpPr>
            <a:spLocks noChangeArrowheads="1"/>
          </p:cNvSpPr>
          <p:nvPr/>
        </p:nvSpPr>
        <p:spPr bwMode="auto">
          <a:xfrm>
            <a:off x="1581150" y="1670050"/>
            <a:ext cx="1609725" cy="819150"/>
          </a:xfrm>
          <a:prstGeom prst="rect">
            <a:avLst/>
          </a:prstGeom>
          <a:noFill/>
          <a:ln w="12700">
            <a:noFill/>
            <a:miter lim="800000"/>
            <a:headEnd/>
            <a:tailEnd/>
          </a:ln>
        </p:spPr>
        <p:txBody>
          <a:bodyPr lIns="90488" tIns="44450" rIns="90488" bIns="44450">
            <a:spAutoFit/>
          </a:bodyPr>
          <a:lstStyle/>
          <a:p>
            <a:pPr algn="r" eaLnBrk="0" hangingPunct="0"/>
            <a:r>
              <a:rPr lang="en-US" sz="2400" b="1">
                <a:latin typeface="Verdana" pitchFamily="34" charset="0"/>
              </a:rPr>
              <a:t>Public sector</a:t>
            </a:r>
          </a:p>
        </p:txBody>
      </p:sp>
      <p:sp>
        <p:nvSpPr>
          <p:cNvPr id="16400" name="Plassholder for dato 15"/>
          <p:cNvSpPr>
            <a:spLocks noGrp="1"/>
          </p:cNvSpPr>
          <p:nvPr>
            <p:ph type="dt" sz="quarter" idx="10"/>
          </p:nvPr>
        </p:nvSpPr>
        <p:spPr>
          <a:noFill/>
        </p:spPr>
        <p:txBody>
          <a:bodyPr/>
          <a:lstStyle/>
          <a:p>
            <a:r>
              <a:rPr lang="en-US" smtClean="0"/>
              <a:t>BSNN workshop, Varna</a:t>
            </a:r>
          </a:p>
        </p:txBody>
      </p:sp>
      <p:sp>
        <p:nvSpPr>
          <p:cNvPr id="16401" name="Plassholder for bunntekst 16"/>
          <p:cNvSpPr>
            <a:spLocks noGrp="1"/>
          </p:cNvSpPr>
          <p:nvPr>
            <p:ph type="ftr" sz="quarter" idx="11"/>
          </p:nvPr>
        </p:nvSpPr>
        <p:spPr>
          <a:noFill/>
        </p:spPr>
        <p:txBody>
          <a:bodyPr/>
          <a:lstStyle/>
          <a:p>
            <a:r>
              <a:rPr lang="en-US" smtClean="0"/>
              <a:t>Natura 2000: CZM, 2 Jul 2010</a:t>
            </a:r>
          </a:p>
        </p:txBody>
      </p:sp>
      <p:sp>
        <p:nvSpPr>
          <p:cNvPr id="16402" name="Plassholder for lysbildenummer 17"/>
          <p:cNvSpPr>
            <a:spLocks noGrp="1"/>
          </p:cNvSpPr>
          <p:nvPr>
            <p:ph type="sldNum" sz="quarter" idx="12"/>
          </p:nvPr>
        </p:nvSpPr>
        <p:spPr>
          <a:noFill/>
        </p:spPr>
        <p:txBody>
          <a:bodyPr/>
          <a:lstStyle/>
          <a:p>
            <a:fld id="{A279F68C-B134-41AF-9209-39A2A1AE2E7F}" type="slidenum">
              <a:rPr lang="en-US"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ssholder for dato 3"/>
          <p:cNvSpPr>
            <a:spLocks noGrp="1"/>
          </p:cNvSpPr>
          <p:nvPr>
            <p:ph type="dt" sz="quarter" idx="10"/>
          </p:nvPr>
        </p:nvSpPr>
        <p:spPr>
          <a:noFill/>
        </p:spPr>
        <p:txBody>
          <a:bodyPr/>
          <a:lstStyle/>
          <a:p>
            <a:r>
              <a:rPr lang="en-US" smtClean="0"/>
              <a:t>BSNN workshop, Varna</a:t>
            </a:r>
          </a:p>
        </p:txBody>
      </p:sp>
      <p:sp>
        <p:nvSpPr>
          <p:cNvPr id="17411" name="Plassholder for bunntekst 4"/>
          <p:cNvSpPr>
            <a:spLocks noGrp="1"/>
          </p:cNvSpPr>
          <p:nvPr>
            <p:ph type="ftr" sz="quarter" idx="11"/>
          </p:nvPr>
        </p:nvSpPr>
        <p:spPr>
          <a:noFill/>
        </p:spPr>
        <p:txBody>
          <a:bodyPr/>
          <a:lstStyle/>
          <a:p>
            <a:r>
              <a:rPr lang="en-US" smtClean="0"/>
              <a:t>Natura 2000: CZM, 2 Jul 2010</a:t>
            </a:r>
          </a:p>
        </p:txBody>
      </p:sp>
      <p:sp>
        <p:nvSpPr>
          <p:cNvPr id="17412" name="Rectangle 2"/>
          <p:cNvSpPr>
            <a:spLocks noGrp="1" noChangeArrowheads="1"/>
          </p:cNvSpPr>
          <p:nvPr>
            <p:ph type="title"/>
          </p:nvPr>
        </p:nvSpPr>
        <p:spPr>
          <a:xfrm>
            <a:off x="485775" y="836613"/>
            <a:ext cx="8229600" cy="581025"/>
          </a:xfrm>
        </p:spPr>
        <p:txBody>
          <a:bodyPr/>
          <a:lstStyle/>
          <a:p>
            <a:pPr algn="r" eaLnBrk="1" hangingPunct="1"/>
            <a:r>
              <a:rPr lang="nb-NO" sz="4000" smtClean="0"/>
              <a:t>On stakeholders, III</a:t>
            </a:r>
            <a:endParaRPr lang="en-US" sz="4000" smtClean="0"/>
          </a:p>
        </p:txBody>
      </p:sp>
      <p:sp>
        <p:nvSpPr>
          <p:cNvPr id="17413" name="Rectangle 3"/>
          <p:cNvSpPr>
            <a:spLocks noGrp="1" noChangeArrowheads="1"/>
          </p:cNvSpPr>
          <p:nvPr>
            <p:ph type="body" idx="1"/>
          </p:nvPr>
        </p:nvSpPr>
        <p:spPr/>
        <p:txBody>
          <a:bodyPr/>
          <a:lstStyle/>
          <a:p>
            <a:pPr eaLnBrk="1" hangingPunct="1">
              <a:lnSpc>
                <a:spcPct val="90000"/>
              </a:lnSpc>
            </a:pPr>
            <a:r>
              <a:rPr lang="nb-NO" smtClean="0"/>
              <a:t>Role of public adm. &amp; civil society? Lack of NGOs a problem for governance?</a:t>
            </a:r>
          </a:p>
          <a:p>
            <a:pPr eaLnBrk="1" hangingPunct="1">
              <a:lnSpc>
                <a:spcPct val="90000"/>
              </a:lnSpc>
            </a:pPr>
            <a:r>
              <a:rPr lang="nb-NO" smtClean="0"/>
              <a:t>Is associating with others important?</a:t>
            </a:r>
          </a:p>
          <a:p>
            <a:pPr eaLnBrk="1" hangingPunct="1">
              <a:lnSpc>
                <a:spcPct val="90000"/>
              </a:lnSpc>
            </a:pPr>
            <a:r>
              <a:rPr lang="nb-NO" smtClean="0"/>
              <a:t>Stakeholders outside the coastal region determine and impact your work as well as your values</a:t>
            </a:r>
          </a:p>
          <a:p>
            <a:pPr eaLnBrk="1" hangingPunct="1">
              <a:lnSpc>
                <a:spcPct val="90000"/>
              </a:lnSpc>
            </a:pPr>
            <a:r>
              <a:rPr lang="nb-NO" smtClean="0"/>
              <a:t>Stakeholders have official and hidden agendas and goals </a:t>
            </a:r>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7414" name="Plassholder for lysbildenummer 6"/>
          <p:cNvSpPr>
            <a:spLocks noGrp="1"/>
          </p:cNvSpPr>
          <p:nvPr>
            <p:ph type="sldNum" sz="quarter" idx="12"/>
          </p:nvPr>
        </p:nvSpPr>
        <p:spPr>
          <a:noFill/>
        </p:spPr>
        <p:txBody>
          <a:bodyPr/>
          <a:lstStyle/>
          <a:p>
            <a:fld id="{BAEDC1BE-65D2-4146-B57C-622DA5013096}"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r" eaLnBrk="1" hangingPunct="1"/>
            <a:r>
              <a:rPr lang="nb-NO" sz="4000" smtClean="0"/>
              <a:t>Stakeholder models, I</a:t>
            </a:r>
            <a:endParaRPr lang="en-US" sz="4000" smtClean="0"/>
          </a:p>
        </p:txBody>
      </p:sp>
      <p:sp>
        <p:nvSpPr>
          <p:cNvPr id="18435" name="Rectangle 3"/>
          <p:cNvSpPr>
            <a:spLocks noGrp="1" noChangeArrowheads="1"/>
          </p:cNvSpPr>
          <p:nvPr>
            <p:ph type="body" idx="1"/>
          </p:nvPr>
        </p:nvSpPr>
        <p:spPr/>
        <p:txBody>
          <a:bodyPr/>
          <a:lstStyle/>
          <a:p>
            <a:pPr eaLnBrk="1" hangingPunct="1">
              <a:buFontTx/>
              <a:buNone/>
            </a:pPr>
            <a:r>
              <a:rPr lang="nb-NO" smtClean="0"/>
              <a:t>From simple to complex: </a:t>
            </a:r>
          </a:p>
          <a:p>
            <a:pPr eaLnBrk="1" hangingPunct="1"/>
            <a:r>
              <a:rPr lang="nb-NO" smtClean="0"/>
              <a:t>Line – 2 stakeholders</a:t>
            </a:r>
          </a:p>
          <a:p>
            <a:pPr lvl="1" eaLnBrk="1" hangingPunct="1"/>
            <a:r>
              <a:rPr lang="nb-NO" smtClean="0"/>
              <a:t>Donor and recipient, nation level</a:t>
            </a:r>
          </a:p>
          <a:p>
            <a:pPr lvl="1" eaLnBrk="1" hangingPunct="1"/>
            <a:r>
              <a:rPr lang="nb-NO" smtClean="0"/>
              <a:t>To be understood horizontally and vertically</a:t>
            </a:r>
          </a:p>
          <a:p>
            <a:pPr eaLnBrk="1" hangingPunct="1"/>
            <a:r>
              <a:rPr lang="nb-NO" smtClean="0"/>
              <a:t>Triangle – 3 stakeholders</a:t>
            </a:r>
          </a:p>
          <a:p>
            <a:pPr lvl="1" eaLnBrk="1" hangingPunct="1"/>
            <a:r>
              <a:rPr lang="nb-NO" smtClean="0"/>
              <a:t>Local population added</a:t>
            </a:r>
          </a:p>
          <a:p>
            <a:pPr lvl="1" eaLnBrk="1" hangingPunct="1"/>
            <a:r>
              <a:rPr lang="nb-NO" smtClean="0"/>
              <a:t>To be understood horizontally and vertically</a:t>
            </a:r>
            <a:endParaRPr lang="en-US" smtClean="0"/>
          </a:p>
        </p:txBody>
      </p:sp>
      <p:sp>
        <p:nvSpPr>
          <p:cNvPr id="18436" name="Plassholder for dato 3"/>
          <p:cNvSpPr>
            <a:spLocks noGrp="1"/>
          </p:cNvSpPr>
          <p:nvPr>
            <p:ph type="dt" sz="quarter" idx="10"/>
          </p:nvPr>
        </p:nvSpPr>
        <p:spPr>
          <a:noFill/>
        </p:spPr>
        <p:txBody>
          <a:bodyPr/>
          <a:lstStyle/>
          <a:p>
            <a:r>
              <a:rPr lang="en-US" smtClean="0"/>
              <a:t>BSNN workshop, Varna</a:t>
            </a:r>
          </a:p>
        </p:txBody>
      </p:sp>
      <p:sp>
        <p:nvSpPr>
          <p:cNvPr id="18437" name="Plassholder for bunntekst 4"/>
          <p:cNvSpPr>
            <a:spLocks noGrp="1"/>
          </p:cNvSpPr>
          <p:nvPr>
            <p:ph type="ftr" sz="quarter" idx="11"/>
          </p:nvPr>
        </p:nvSpPr>
        <p:spPr>
          <a:noFill/>
        </p:spPr>
        <p:txBody>
          <a:bodyPr/>
          <a:lstStyle/>
          <a:p>
            <a:r>
              <a:rPr lang="en-US" smtClean="0"/>
              <a:t>Natura 2000: CZM, 2 Jul 2010</a:t>
            </a:r>
          </a:p>
        </p:txBody>
      </p:sp>
      <p:sp>
        <p:nvSpPr>
          <p:cNvPr id="18438" name="Plassholder for lysbildenummer 5"/>
          <p:cNvSpPr>
            <a:spLocks noGrp="1"/>
          </p:cNvSpPr>
          <p:nvPr>
            <p:ph type="sldNum" sz="quarter" idx="12"/>
          </p:nvPr>
        </p:nvSpPr>
        <p:spPr>
          <a:noFill/>
        </p:spPr>
        <p:txBody>
          <a:bodyPr/>
          <a:lstStyle/>
          <a:p>
            <a:fld id="{C6957A7D-11BF-4959-B986-956D161F1379}"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r" eaLnBrk="1" hangingPunct="1"/>
            <a:r>
              <a:rPr lang="nb-NO" sz="4000" smtClean="0"/>
              <a:t>Stakeholder models, II</a:t>
            </a:r>
            <a:endParaRPr lang="en-US" sz="4000" smtClean="0"/>
          </a:p>
        </p:txBody>
      </p:sp>
      <p:sp>
        <p:nvSpPr>
          <p:cNvPr id="19459" name="Rectangle 3"/>
          <p:cNvSpPr>
            <a:spLocks noGrp="1" noChangeArrowheads="1"/>
          </p:cNvSpPr>
          <p:nvPr>
            <p:ph type="body" idx="1"/>
          </p:nvPr>
        </p:nvSpPr>
        <p:spPr/>
        <p:txBody>
          <a:bodyPr/>
          <a:lstStyle/>
          <a:p>
            <a:pPr eaLnBrk="1" hangingPunct="1">
              <a:buFontTx/>
              <a:buNone/>
            </a:pPr>
            <a:r>
              <a:rPr lang="nb-NO" smtClean="0"/>
              <a:t>From simple to complex: </a:t>
            </a:r>
          </a:p>
          <a:p>
            <a:pPr eaLnBrk="1" hangingPunct="1"/>
            <a:r>
              <a:rPr lang="nb-NO" smtClean="0"/>
              <a:t>Square – 4 stakeholders</a:t>
            </a:r>
          </a:p>
          <a:p>
            <a:pPr lvl="1" eaLnBrk="1" hangingPunct="1"/>
            <a:r>
              <a:rPr lang="nb-NO" smtClean="0"/>
              <a:t>Civil society in countries outside Slovenia added</a:t>
            </a:r>
          </a:p>
          <a:p>
            <a:pPr lvl="1" eaLnBrk="1" hangingPunct="1"/>
            <a:r>
              <a:rPr lang="nb-NO" smtClean="0"/>
              <a:t>More stakeholders means more relationships </a:t>
            </a:r>
          </a:p>
          <a:p>
            <a:pPr lvl="1" eaLnBrk="1" hangingPunct="1"/>
            <a:r>
              <a:rPr lang="nb-NO" smtClean="0"/>
              <a:t>Stakeholders have to relate to increasing numbers of other stakeholders</a:t>
            </a:r>
            <a:endParaRPr lang="en-US" smtClean="0"/>
          </a:p>
        </p:txBody>
      </p:sp>
      <p:sp>
        <p:nvSpPr>
          <p:cNvPr id="19460" name="Plassholder for dato 3"/>
          <p:cNvSpPr>
            <a:spLocks noGrp="1"/>
          </p:cNvSpPr>
          <p:nvPr>
            <p:ph type="dt" sz="quarter" idx="10"/>
          </p:nvPr>
        </p:nvSpPr>
        <p:spPr>
          <a:noFill/>
        </p:spPr>
        <p:txBody>
          <a:bodyPr/>
          <a:lstStyle/>
          <a:p>
            <a:r>
              <a:rPr lang="en-US" smtClean="0"/>
              <a:t>BSNN workshop, Varna</a:t>
            </a:r>
          </a:p>
        </p:txBody>
      </p:sp>
      <p:sp>
        <p:nvSpPr>
          <p:cNvPr id="19461" name="Plassholder for bunntekst 4"/>
          <p:cNvSpPr>
            <a:spLocks noGrp="1"/>
          </p:cNvSpPr>
          <p:nvPr>
            <p:ph type="ftr" sz="quarter" idx="11"/>
          </p:nvPr>
        </p:nvSpPr>
        <p:spPr>
          <a:noFill/>
        </p:spPr>
        <p:txBody>
          <a:bodyPr/>
          <a:lstStyle/>
          <a:p>
            <a:r>
              <a:rPr lang="en-US" smtClean="0"/>
              <a:t>Natura 2000: CZM, 2 Jul 2010</a:t>
            </a:r>
          </a:p>
        </p:txBody>
      </p:sp>
      <p:sp>
        <p:nvSpPr>
          <p:cNvPr id="19462" name="Plassholder for lysbildenummer 5"/>
          <p:cNvSpPr>
            <a:spLocks noGrp="1"/>
          </p:cNvSpPr>
          <p:nvPr>
            <p:ph type="sldNum" sz="quarter" idx="12"/>
          </p:nvPr>
        </p:nvSpPr>
        <p:spPr>
          <a:noFill/>
        </p:spPr>
        <p:txBody>
          <a:bodyPr/>
          <a:lstStyle/>
          <a:p>
            <a:fld id="{29B56B0A-F2A9-4F6F-8AA7-E92A2092BBAC}"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r" eaLnBrk="1" hangingPunct="1"/>
            <a:r>
              <a:rPr lang="nb-NO" sz="4000" smtClean="0"/>
              <a:t>Stakeholder models, III</a:t>
            </a:r>
            <a:endParaRPr lang="en-US" sz="4000" smtClean="0"/>
          </a:p>
        </p:txBody>
      </p:sp>
      <p:sp>
        <p:nvSpPr>
          <p:cNvPr id="20483" name="Rectangle 3"/>
          <p:cNvSpPr>
            <a:spLocks noGrp="1" noChangeArrowheads="1"/>
          </p:cNvSpPr>
          <p:nvPr>
            <p:ph type="body" idx="1"/>
          </p:nvPr>
        </p:nvSpPr>
        <p:spPr/>
        <p:txBody>
          <a:bodyPr/>
          <a:lstStyle/>
          <a:p>
            <a:pPr eaLnBrk="1" hangingPunct="1">
              <a:buFontTx/>
              <a:buNone/>
            </a:pPr>
            <a:r>
              <a:rPr lang="nb-NO" smtClean="0"/>
              <a:t>From simple to complex: </a:t>
            </a:r>
          </a:p>
          <a:p>
            <a:pPr eaLnBrk="1" hangingPunct="1"/>
            <a:r>
              <a:rPr lang="nb-NO" smtClean="0"/>
              <a:t>Pentagon and further ... </a:t>
            </a:r>
          </a:p>
          <a:p>
            <a:pPr lvl="1" eaLnBrk="1" hangingPunct="1"/>
            <a:r>
              <a:rPr lang="nb-NO" smtClean="0"/>
              <a:t>”Everybody” are (key) stakeholders: self-identification</a:t>
            </a:r>
          </a:p>
          <a:p>
            <a:pPr lvl="1" eaLnBrk="1" hangingPunct="1"/>
            <a:r>
              <a:rPr lang="nb-NO" smtClean="0"/>
              <a:t>Different types of rationality</a:t>
            </a:r>
          </a:p>
        </p:txBody>
      </p:sp>
      <p:sp>
        <p:nvSpPr>
          <p:cNvPr id="20484" name="Plassholder for dato 3"/>
          <p:cNvSpPr>
            <a:spLocks noGrp="1"/>
          </p:cNvSpPr>
          <p:nvPr>
            <p:ph type="dt" sz="quarter" idx="10"/>
          </p:nvPr>
        </p:nvSpPr>
        <p:spPr>
          <a:noFill/>
        </p:spPr>
        <p:txBody>
          <a:bodyPr/>
          <a:lstStyle/>
          <a:p>
            <a:r>
              <a:rPr lang="en-US" smtClean="0"/>
              <a:t>BSNN workshop, Varna</a:t>
            </a:r>
          </a:p>
        </p:txBody>
      </p:sp>
      <p:sp>
        <p:nvSpPr>
          <p:cNvPr id="20485" name="Plassholder for bunntekst 4"/>
          <p:cNvSpPr>
            <a:spLocks noGrp="1"/>
          </p:cNvSpPr>
          <p:nvPr>
            <p:ph type="ftr" sz="quarter" idx="11"/>
          </p:nvPr>
        </p:nvSpPr>
        <p:spPr>
          <a:noFill/>
        </p:spPr>
        <p:txBody>
          <a:bodyPr/>
          <a:lstStyle/>
          <a:p>
            <a:r>
              <a:rPr lang="en-US" smtClean="0"/>
              <a:t>Natura 2000: CZM, 2 Jul 2010</a:t>
            </a:r>
          </a:p>
        </p:txBody>
      </p:sp>
      <p:sp>
        <p:nvSpPr>
          <p:cNvPr id="20486" name="Plassholder for lysbildenummer 5"/>
          <p:cNvSpPr>
            <a:spLocks noGrp="1"/>
          </p:cNvSpPr>
          <p:nvPr>
            <p:ph type="sldNum" sz="quarter" idx="12"/>
          </p:nvPr>
        </p:nvSpPr>
        <p:spPr>
          <a:noFill/>
        </p:spPr>
        <p:txBody>
          <a:bodyPr/>
          <a:lstStyle/>
          <a:p>
            <a:fld id="{F258DF4E-6A9E-4EA9-8FB9-39C024A5095F}"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r" eaLnBrk="1" hangingPunct="1"/>
            <a:r>
              <a:rPr lang="nb-NO" sz="4000" smtClean="0"/>
              <a:t>Stakeholder analysis, I</a:t>
            </a:r>
            <a:endParaRPr lang="en-US" sz="4000" smtClean="0"/>
          </a:p>
        </p:txBody>
      </p:sp>
      <p:sp>
        <p:nvSpPr>
          <p:cNvPr id="21507" name="Rectangle 3"/>
          <p:cNvSpPr>
            <a:spLocks noGrp="1" noChangeArrowheads="1"/>
          </p:cNvSpPr>
          <p:nvPr>
            <p:ph type="body" idx="1"/>
          </p:nvPr>
        </p:nvSpPr>
        <p:spPr/>
        <p:txBody>
          <a:bodyPr/>
          <a:lstStyle/>
          <a:p>
            <a:pPr eaLnBrk="1" hangingPunct="1"/>
            <a:r>
              <a:rPr lang="nb-NO" smtClean="0"/>
              <a:t>Originally prepared by the World Bank</a:t>
            </a:r>
          </a:p>
          <a:p>
            <a:pPr eaLnBrk="1" hangingPunct="1"/>
            <a:r>
              <a:rPr lang="nb-NO" smtClean="0"/>
              <a:t>A method to describe and analyse relationships between stakeholders</a:t>
            </a:r>
          </a:p>
          <a:p>
            <a:pPr eaLnBrk="1" hangingPunct="1"/>
            <a:r>
              <a:rPr lang="nb-NO" smtClean="0"/>
              <a:t>Important for analysing and understanding interests, including conflicts and conflict resolution</a:t>
            </a:r>
          </a:p>
        </p:txBody>
      </p:sp>
      <p:sp>
        <p:nvSpPr>
          <p:cNvPr id="21508" name="Plassholder for dato 3"/>
          <p:cNvSpPr>
            <a:spLocks noGrp="1"/>
          </p:cNvSpPr>
          <p:nvPr>
            <p:ph type="dt" sz="quarter" idx="10"/>
          </p:nvPr>
        </p:nvSpPr>
        <p:spPr>
          <a:noFill/>
        </p:spPr>
        <p:txBody>
          <a:bodyPr/>
          <a:lstStyle/>
          <a:p>
            <a:r>
              <a:rPr lang="en-US" smtClean="0"/>
              <a:t>BSNN workshop, Varna</a:t>
            </a:r>
          </a:p>
        </p:txBody>
      </p:sp>
      <p:sp>
        <p:nvSpPr>
          <p:cNvPr id="21509" name="Plassholder for bunntekst 4"/>
          <p:cNvSpPr>
            <a:spLocks noGrp="1"/>
          </p:cNvSpPr>
          <p:nvPr>
            <p:ph type="ftr" sz="quarter" idx="11"/>
          </p:nvPr>
        </p:nvSpPr>
        <p:spPr>
          <a:noFill/>
        </p:spPr>
        <p:txBody>
          <a:bodyPr/>
          <a:lstStyle/>
          <a:p>
            <a:r>
              <a:rPr lang="en-US" smtClean="0"/>
              <a:t>Natura 2000: CZM, 2 Jul 2010</a:t>
            </a:r>
          </a:p>
        </p:txBody>
      </p:sp>
      <p:sp>
        <p:nvSpPr>
          <p:cNvPr id="21510" name="Plassholder for lysbildenummer 5"/>
          <p:cNvSpPr>
            <a:spLocks noGrp="1"/>
          </p:cNvSpPr>
          <p:nvPr>
            <p:ph type="sldNum" sz="quarter" idx="12"/>
          </p:nvPr>
        </p:nvSpPr>
        <p:spPr>
          <a:noFill/>
        </p:spPr>
        <p:txBody>
          <a:bodyPr/>
          <a:lstStyle/>
          <a:p>
            <a:fld id="{63F2E14D-A130-4A76-906E-7C2A33B60D15}" type="slidenum">
              <a:rPr lang="en-US" smtClean="0"/>
              <a:pPr/>
              <a:t>19</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lassholder for dato 3"/>
          <p:cNvSpPr>
            <a:spLocks noGrp="1"/>
          </p:cNvSpPr>
          <p:nvPr>
            <p:ph type="dt" sz="quarter" idx="10"/>
          </p:nvPr>
        </p:nvSpPr>
        <p:spPr>
          <a:noFill/>
        </p:spPr>
        <p:txBody>
          <a:bodyPr/>
          <a:lstStyle/>
          <a:p>
            <a:r>
              <a:rPr lang="en-US" smtClean="0"/>
              <a:t>BSNN workshop, Varna</a:t>
            </a:r>
          </a:p>
        </p:txBody>
      </p:sp>
      <p:sp>
        <p:nvSpPr>
          <p:cNvPr id="4099" name="Plassholder for bunntekst 4"/>
          <p:cNvSpPr>
            <a:spLocks noGrp="1"/>
          </p:cNvSpPr>
          <p:nvPr>
            <p:ph type="ftr" sz="quarter" idx="11"/>
          </p:nvPr>
        </p:nvSpPr>
        <p:spPr>
          <a:noFill/>
        </p:spPr>
        <p:txBody>
          <a:bodyPr/>
          <a:lstStyle/>
          <a:p>
            <a:r>
              <a:rPr lang="en-US" smtClean="0"/>
              <a:t>Natura 2000: CZM, 2 Jul 2010</a:t>
            </a:r>
          </a:p>
        </p:txBody>
      </p:sp>
      <p:sp>
        <p:nvSpPr>
          <p:cNvPr id="4100" name="Rectangle 2"/>
          <p:cNvSpPr>
            <a:spLocks noGrp="1" noChangeArrowheads="1"/>
          </p:cNvSpPr>
          <p:nvPr>
            <p:ph type="title"/>
          </p:nvPr>
        </p:nvSpPr>
        <p:spPr/>
        <p:txBody>
          <a:bodyPr/>
          <a:lstStyle/>
          <a:p>
            <a:pPr algn="l" eaLnBrk="1" hangingPunct="1"/>
            <a:r>
              <a:rPr lang="nb-NO" smtClean="0"/>
              <a:t>CONTENT	</a:t>
            </a:r>
            <a:endParaRPr lang="en-US" smtClean="0"/>
          </a:p>
        </p:txBody>
      </p:sp>
      <p:sp>
        <p:nvSpPr>
          <p:cNvPr id="4101" name="Rectangle 3"/>
          <p:cNvSpPr>
            <a:spLocks noGrp="1" noChangeArrowheads="1"/>
          </p:cNvSpPr>
          <p:nvPr>
            <p:ph type="body" idx="1"/>
          </p:nvPr>
        </p:nvSpPr>
        <p:spPr/>
        <p:txBody>
          <a:bodyPr/>
          <a:lstStyle/>
          <a:p>
            <a:pPr marL="514350" indent="-514350" eaLnBrk="1" hangingPunct="1">
              <a:buFontTx/>
              <a:buAutoNum type="arabicPlain"/>
            </a:pPr>
            <a:r>
              <a:rPr lang="nb-NO" smtClean="0"/>
              <a:t>About yourself</a:t>
            </a:r>
          </a:p>
          <a:p>
            <a:pPr marL="514350" indent="-514350" eaLnBrk="1" hangingPunct="1">
              <a:buFontTx/>
              <a:buAutoNum type="arabicPlain"/>
            </a:pPr>
            <a:r>
              <a:rPr lang="nb-NO" smtClean="0"/>
              <a:t>Aims with the session</a:t>
            </a:r>
          </a:p>
          <a:p>
            <a:pPr marL="514350" indent="-514350" eaLnBrk="1" hangingPunct="1">
              <a:buFontTx/>
              <a:buAutoNum type="arabicPlain"/>
            </a:pPr>
            <a:r>
              <a:rPr lang="nb-NO" smtClean="0"/>
              <a:t>Presentation</a:t>
            </a:r>
          </a:p>
          <a:p>
            <a:pPr marL="914400" lvl="1" indent="-514350" eaLnBrk="1" hangingPunct="1">
              <a:buFont typeface="Wingdings" pitchFamily="2" charset="2"/>
              <a:buChar char="§"/>
            </a:pPr>
            <a:r>
              <a:rPr lang="nb-NO" sz="2200" smtClean="0"/>
              <a:t>3.1  Key terms </a:t>
            </a:r>
          </a:p>
          <a:p>
            <a:pPr marL="914400" lvl="1" indent="-514350" eaLnBrk="1" hangingPunct="1">
              <a:buFont typeface="Wingdings" pitchFamily="2" charset="2"/>
              <a:buChar char="§"/>
            </a:pPr>
            <a:r>
              <a:rPr lang="nb-NO" sz="2200" smtClean="0"/>
              <a:t>3.2   About CBNRM</a:t>
            </a:r>
          </a:p>
          <a:p>
            <a:pPr marL="914400" lvl="1" indent="-514350" eaLnBrk="1" hangingPunct="1">
              <a:buFont typeface="Wingdings" pitchFamily="2" charset="2"/>
              <a:buChar char="§"/>
            </a:pPr>
            <a:r>
              <a:rPr lang="nb-NO" sz="2200" smtClean="0"/>
              <a:t>3.3   Stakeholder analysis</a:t>
            </a:r>
          </a:p>
          <a:p>
            <a:pPr marL="914400" lvl="1" indent="-514350" eaLnBrk="1" hangingPunct="1">
              <a:buFont typeface="Wingdings" pitchFamily="2" charset="2"/>
              <a:buChar char="§"/>
            </a:pPr>
            <a:r>
              <a:rPr lang="nb-NO" sz="2200" smtClean="0"/>
              <a:t>3.4   Networking and networks</a:t>
            </a:r>
          </a:p>
          <a:p>
            <a:pPr marL="514350" indent="-514350" eaLnBrk="1" hangingPunct="1">
              <a:buFontTx/>
              <a:buAutoNum type="arabicPlain"/>
            </a:pPr>
            <a:r>
              <a:rPr lang="nb-NO" smtClean="0"/>
              <a:t>Discussion</a:t>
            </a:r>
          </a:p>
          <a:p>
            <a:pPr marL="514350" indent="-514350" eaLnBrk="1" hangingPunct="1">
              <a:buFontTx/>
              <a:buAutoNum type="arabicPlain"/>
            </a:pPr>
            <a:r>
              <a:rPr lang="nb-NO" smtClean="0"/>
              <a:t>Evaluation</a:t>
            </a:r>
          </a:p>
          <a:p>
            <a:pPr marL="514350" indent="-514350" eaLnBrk="1" hangingPunct="1">
              <a:buFontTx/>
              <a:buAutoNum type="arabicPeriod" startAt="5"/>
            </a:pPr>
            <a:endParaRPr lang="nb-NO" smtClean="0"/>
          </a:p>
        </p:txBody>
      </p:sp>
      <p:sp>
        <p:nvSpPr>
          <p:cNvPr id="4102" name="Plassholder for lysbildenummer 6"/>
          <p:cNvSpPr>
            <a:spLocks noGrp="1"/>
          </p:cNvSpPr>
          <p:nvPr>
            <p:ph type="sldNum" sz="quarter" idx="12"/>
          </p:nvPr>
        </p:nvSpPr>
        <p:spPr>
          <a:noFill/>
        </p:spPr>
        <p:txBody>
          <a:bodyPr/>
          <a:lstStyle/>
          <a:p>
            <a:fld id="{9B9432D2-7164-43D7-B83A-7DBCB717484E}" type="slidenum">
              <a:rPr lang="en-US" smtClean="0"/>
              <a:pPr/>
              <a:t>2</a:t>
            </a:fld>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r" eaLnBrk="1" hangingPunct="1"/>
            <a:r>
              <a:rPr lang="nb-NO" sz="4000" smtClean="0"/>
              <a:t>Stakeholder analysis, II</a:t>
            </a:r>
            <a:endParaRPr lang="en-US" sz="4000" smtClean="0"/>
          </a:p>
        </p:txBody>
      </p:sp>
      <p:sp>
        <p:nvSpPr>
          <p:cNvPr id="22531" name="Rectangle 3"/>
          <p:cNvSpPr>
            <a:spLocks noGrp="1" noChangeArrowheads="1"/>
          </p:cNvSpPr>
          <p:nvPr>
            <p:ph type="body" idx="1"/>
          </p:nvPr>
        </p:nvSpPr>
        <p:spPr/>
        <p:txBody>
          <a:bodyPr/>
          <a:lstStyle/>
          <a:p>
            <a:pPr eaLnBrk="1" hangingPunct="1"/>
            <a:r>
              <a:rPr lang="nb-NO" smtClean="0"/>
              <a:t>In connection with planning of projects</a:t>
            </a:r>
          </a:p>
          <a:p>
            <a:pPr eaLnBrk="1" hangingPunct="1"/>
            <a:r>
              <a:rPr lang="nb-NO" smtClean="0"/>
              <a:t>In connection with implementation and evaluation of projects</a:t>
            </a:r>
          </a:p>
          <a:p>
            <a:pPr eaLnBrk="1" hangingPunct="1"/>
            <a:r>
              <a:rPr lang="nb-NO" smtClean="0"/>
              <a:t>Used also at the sector level</a:t>
            </a:r>
            <a:endParaRPr lang="en-US" smtClean="0"/>
          </a:p>
          <a:p>
            <a:pPr eaLnBrk="1" hangingPunct="1"/>
            <a:r>
              <a:rPr lang="nb-NO" smtClean="0"/>
              <a:t>Used in combination with other methods, incl. social assessment and social analysis</a:t>
            </a:r>
            <a:endParaRPr lang="en-US" smtClean="0"/>
          </a:p>
        </p:txBody>
      </p:sp>
      <p:sp>
        <p:nvSpPr>
          <p:cNvPr id="22532" name="Plassholder for dato 3"/>
          <p:cNvSpPr>
            <a:spLocks noGrp="1"/>
          </p:cNvSpPr>
          <p:nvPr>
            <p:ph type="dt" sz="quarter" idx="10"/>
          </p:nvPr>
        </p:nvSpPr>
        <p:spPr>
          <a:noFill/>
        </p:spPr>
        <p:txBody>
          <a:bodyPr/>
          <a:lstStyle/>
          <a:p>
            <a:r>
              <a:rPr lang="en-US" smtClean="0"/>
              <a:t>BSNN workshop, Varna</a:t>
            </a:r>
          </a:p>
        </p:txBody>
      </p:sp>
      <p:sp>
        <p:nvSpPr>
          <p:cNvPr id="22533" name="Plassholder for bunntekst 4"/>
          <p:cNvSpPr>
            <a:spLocks noGrp="1"/>
          </p:cNvSpPr>
          <p:nvPr>
            <p:ph type="ftr" sz="quarter" idx="11"/>
          </p:nvPr>
        </p:nvSpPr>
        <p:spPr>
          <a:noFill/>
        </p:spPr>
        <p:txBody>
          <a:bodyPr/>
          <a:lstStyle/>
          <a:p>
            <a:r>
              <a:rPr lang="en-US" smtClean="0"/>
              <a:t>Natura 2000: CZM, 2 Jul 2010</a:t>
            </a:r>
          </a:p>
        </p:txBody>
      </p:sp>
      <p:sp>
        <p:nvSpPr>
          <p:cNvPr id="22534" name="Plassholder for lysbildenummer 5"/>
          <p:cNvSpPr>
            <a:spLocks noGrp="1"/>
          </p:cNvSpPr>
          <p:nvPr>
            <p:ph type="sldNum" sz="quarter" idx="12"/>
          </p:nvPr>
        </p:nvSpPr>
        <p:spPr>
          <a:noFill/>
        </p:spPr>
        <p:txBody>
          <a:bodyPr/>
          <a:lstStyle/>
          <a:p>
            <a:fld id="{CAE4EF3F-08FB-464B-BB3A-67737305C773}" type="slidenum">
              <a:rPr lang="en-US" smtClean="0"/>
              <a:pPr/>
              <a:t>20</a:t>
            </a:fld>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r" eaLnBrk="1" hangingPunct="1"/>
            <a:r>
              <a:rPr lang="nb-NO" sz="4000" smtClean="0"/>
              <a:t>Stakeholder analysis, III</a:t>
            </a:r>
            <a:endParaRPr lang="en-US" sz="4000" smtClean="0"/>
          </a:p>
        </p:txBody>
      </p:sp>
      <p:sp>
        <p:nvSpPr>
          <p:cNvPr id="23555" name="Rectangle 3"/>
          <p:cNvSpPr>
            <a:spLocks noGrp="1" noChangeArrowheads="1"/>
          </p:cNvSpPr>
          <p:nvPr>
            <p:ph type="body" idx="1"/>
          </p:nvPr>
        </p:nvSpPr>
        <p:spPr/>
        <p:txBody>
          <a:bodyPr/>
          <a:lstStyle/>
          <a:p>
            <a:pPr marL="609600" indent="-609600" eaLnBrk="1" hangingPunct="1">
              <a:buFontTx/>
              <a:buNone/>
            </a:pPr>
            <a:r>
              <a:rPr lang="nb-NO" smtClean="0"/>
              <a:t>Stakeholder analysis consists of 4 steps:</a:t>
            </a:r>
          </a:p>
          <a:p>
            <a:pPr marL="609600" indent="-609600" eaLnBrk="1" hangingPunct="1">
              <a:buFontTx/>
              <a:buAutoNum type="arabicPeriod"/>
            </a:pPr>
            <a:r>
              <a:rPr lang="nb-NO" smtClean="0"/>
              <a:t>Identify key stakeholders</a:t>
            </a:r>
          </a:p>
          <a:p>
            <a:pPr marL="609600" indent="-609600" eaLnBrk="1" hangingPunct="1">
              <a:buFontTx/>
              <a:buAutoNum type="arabicPeriod"/>
            </a:pPr>
            <a:r>
              <a:rPr lang="nb-NO" smtClean="0"/>
              <a:t>Assess their interests and the potential impact of the project on these interests </a:t>
            </a:r>
          </a:p>
          <a:p>
            <a:pPr marL="609600" indent="-609600" eaLnBrk="1" hangingPunct="1">
              <a:buFontTx/>
              <a:buAutoNum type="arabicPeriod"/>
            </a:pPr>
            <a:r>
              <a:rPr lang="nb-NO" smtClean="0"/>
              <a:t>Assess their influence and importance</a:t>
            </a:r>
          </a:p>
          <a:p>
            <a:pPr marL="609600" indent="-609600" eaLnBrk="1" hangingPunct="1">
              <a:buFontTx/>
              <a:buAutoNum type="arabicPeriod"/>
            </a:pPr>
            <a:r>
              <a:rPr lang="nb-NO" smtClean="0"/>
              <a:t>Outline stakeholder participation strategy</a:t>
            </a:r>
            <a:endParaRPr lang="en-US" smtClean="0"/>
          </a:p>
        </p:txBody>
      </p:sp>
      <p:sp>
        <p:nvSpPr>
          <p:cNvPr id="23556" name="Plassholder for dato 3"/>
          <p:cNvSpPr>
            <a:spLocks noGrp="1"/>
          </p:cNvSpPr>
          <p:nvPr>
            <p:ph type="dt" sz="quarter" idx="10"/>
          </p:nvPr>
        </p:nvSpPr>
        <p:spPr>
          <a:noFill/>
        </p:spPr>
        <p:txBody>
          <a:bodyPr/>
          <a:lstStyle/>
          <a:p>
            <a:r>
              <a:rPr lang="en-US" smtClean="0"/>
              <a:t>BSNN workshop, Varna</a:t>
            </a:r>
          </a:p>
        </p:txBody>
      </p:sp>
      <p:sp>
        <p:nvSpPr>
          <p:cNvPr id="23557" name="Plassholder for bunntekst 4"/>
          <p:cNvSpPr>
            <a:spLocks noGrp="1"/>
          </p:cNvSpPr>
          <p:nvPr>
            <p:ph type="ftr" sz="quarter" idx="11"/>
          </p:nvPr>
        </p:nvSpPr>
        <p:spPr>
          <a:noFill/>
        </p:spPr>
        <p:txBody>
          <a:bodyPr/>
          <a:lstStyle/>
          <a:p>
            <a:r>
              <a:rPr lang="en-US" smtClean="0"/>
              <a:t>Natura 2000: CZM, 2 Jul 2010</a:t>
            </a:r>
          </a:p>
        </p:txBody>
      </p:sp>
      <p:sp>
        <p:nvSpPr>
          <p:cNvPr id="23558" name="Plassholder for lysbildenummer 5"/>
          <p:cNvSpPr>
            <a:spLocks noGrp="1"/>
          </p:cNvSpPr>
          <p:nvPr>
            <p:ph type="sldNum" sz="quarter" idx="12"/>
          </p:nvPr>
        </p:nvSpPr>
        <p:spPr>
          <a:noFill/>
        </p:spPr>
        <p:txBody>
          <a:bodyPr/>
          <a:lstStyle/>
          <a:p>
            <a:fld id="{E55A2A3E-6A50-4509-B669-04B909571FE0}" type="slidenum">
              <a:rPr lang="en-US" smtClean="0"/>
              <a:pPr/>
              <a:t>21</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r" eaLnBrk="1" hangingPunct="1"/>
            <a:r>
              <a:rPr lang="nb-NO" sz="4000" smtClean="0"/>
              <a:t>Stakeholder analysis, IV</a:t>
            </a:r>
            <a:endParaRPr lang="en-US" sz="4000" smtClean="0"/>
          </a:p>
        </p:txBody>
      </p:sp>
      <p:sp>
        <p:nvSpPr>
          <p:cNvPr id="24579" name="Rectangle 3"/>
          <p:cNvSpPr>
            <a:spLocks noGrp="1" noChangeArrowheads="1"/>
          </p:cNvSpPr>
          <p:nvPr>
            <p:ph type="body" idx="1"/>
          </p:nvPr>
        </p:nvSpPr>
        <p:spPr/>
        <p:txBody>
          <a:bodyPr/>
          <a:lstStyle/>
          <a:p>
            <a:pPr marL="609600" indent="-609600" eaLnBrk="1" hangingPunct="1">
              <a:buFontTx/>
              <a:buNone/>
            </a:pPr>
            <a:r>
              <a:rPr lang="nb-NO" smtClean="0"/>
              <a:t>Stakeholder analysis, Step 1:</a:t>
            </a:r>
          </a:p>
          <a:p>
            <a:pPr marL="609600" indent="-609600" eaLnBrk="1" hangingPunct="1">
              <a:buFontTx/>
              <a:buNone/>
            </a:pPr>
            <a:r>
              <a:rPr lang="nb-NO" smtClean="0"/>
              <a:t>Identify key stakeholders</a:t>
            </a:r>
          </a:p>
          <a:p>
            <a:pPr marL="990600" lvl="1" indent="-533400" eaLnBrk="1" hangingPunct="1"/>
            <a:r>
              <a:rPr lang="nb-NO" smtClean="0"/>
              <a:t>Who are potential beneficiaries?</a:t>
            </a:r>
          </a:p>
          <a:p>
            <a:pPr marL="990600" lvl="1" indent="-533400" eaLnBrk="1" hangingPunct="1"/>
            <a:r>
              <a:rPr lang="nb-NO" smtClean="0"/>
              <a:t>Who might be adversely affected?</a:t>
            </a:r>
          </a:p>
          <a:p>
            <a:pPr marL="990600" lvl="1" indent="-533400" eaLnBrk="1" hangingPunct="1"/>
            <a:r>
              <a:rPr lang="nb-NO" smtClean="0"/>
              <a:t>Have vulnerable groups been identified?</a:t>
            </a:r>
          </a:p>
          <a:p>
            <a:pPr marL="990600" lvl="1" indent="-533400" eaLnBrk="1" hangingPunct="1"/>
            <a:r>
              <a:rPr lang="nb-NO" smtClean="0"/>
              <a:t>Have supporters and opponents been identified?</a:t>
            </a:r>
          </a:p>
          <a:p>
            <a:pPr marL="990600" lvl="1" indent="-533400" eaLnBrk="1" hangingPunct="1"/>
            <a:r>
              <a:rPr lang="nb-NO" smtClean="0"/>
              <a:t>What are the rel.ships among the stakeholders?</a:t>
            </a:r>
            <a:endParaRPr lang="en-US" smtClean="0"/>
          </a:p>
        </p:txBody>
      </p:sp>
      <p:sp>
        <p:nvSpPr>
          <p:cNvPr id="24580" name="Plassholder for dato 3"/>
          <p:cNvSpPr>
            <a:spLocks noGrp="1"/>
          </p:cNvSpPr>
          <p:nvPr>
            <p:ph type="dt" sz="quarter" idx="10"/>
          </p:nvPr>
        </p:nvSpPr>
        <p:spPr>
          <a:noFill/>
        </p:spPr>
        <p:txBody>
          <a:bodyPr/>
          <a:lstStyle/>
          <a:p>
            <a:r>
              <a:rPr lang="en-US" smtClean="0"/>
              <a:t>BSNN workshop, Varna</a:t>
            </a:r>
          </a:p>
        </p:txBody>
      </p:sp>
      <p:sp>
        <p:nvSpPr>
          <p:cNvPr id="24581" name="Plassholder for bunntekst 4"/>
          <p:cNvSpPr>
            <a:spLocks noGrp="1"/>
          </p:cNvSpPr>
          <p:nvPr>
            <p:ph type="ftr" sz="quarter" idx="11"/>
          </p:nvPr>
        </p:nvSpPr>
        <p:spPr>
          <a:noFill/>
        </p:spPr>
        <p:txBody>
          <a:bodyPr/>
          <a:lstStyle/>
          <a:p>
            <a:r>
              <a:rPr lang="en-US" smtClean="0"/>
              <a:t>Natura 2000: CZM, 2 Jul 2010</a:t>
            </a:r>
          </a:p>
        </p:txBody>
      </p:sp>
      <p:sp>
        <p:nvSpPr>
          <p:cNvPr id="24582" name="Plassholder for lysbildenummer 5"/>
          <p:cNvSpPr>
            <a:spLocks noGrp="1"/>
          </p:cNvSpPr>
          <p:nvPr>
            <p:ph type="sldNum" sz="quarter" idx="12"/>
          </p:nvPr>
        </p:nvSpPr>
        <p:spPr>
          <a:noFill/>
        </p:spPr>
        <p:txBody>
          <a:bodyPr/>
          <a:lstStyle/>
          <a:p>
            <a:fld id="{8D54597C-534A-4901-AFB4-7DBAF7F40DC1}" type="slidenum">
              <a:rPr lang="en-US" smtClean="0"/>
              <a:pPr/>
              <a:t>22</a:t>
            </a:fld>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r" eaLnBrk="1" hangingPunct="1"/>
            <a:r>
              <a:rPr lang="nb-NO" sz="4000" smtClean="0"/>
              <a:t>Stakeholder analysis, V</a:t>
            </a:r>
            <a:endParaRPr lang="en-US" sz="4000" smtClean="0"/>
          </a:p>
        </p:txBody>
      </p:sp>
      <p:sp>
        <p:nvSpPr>
          <p:cNvPr id="25603" name="Rectangle 3"/>
          <p:cNvSpPr>
            <a:spLocks noGrp="1" noChangeArrowheads="1"/>
          </p:cNvSpPr>
          <p:nvPr>
            <p:ph type="body" idx="1"/>
          </p:nvPr>
        </p:nvSpPr>
        <p:spPr/>
        <p:txBody>
          <a:bodyPr/>
          <a:lstStyle/>
          <a:p>
            <a:pPr marL="609600" indent="-609600" eaLnBrk="1" hangingPunct="1">
              <a:buFontTx/>
              <a:buNone/>
            </a:pPr>
            <a:r>
              <a:rPr lang="nb-NO" smtClean="0"/>
              <a:t>Stakeholder analysis, Step 2:</a:t>
            </a:r>
          </a:p>
          <a:p>
            <a:pPr marL="609600" indent="-609600" eaLnBrk="1" hangingPunct="1">
              <a:buFontTx/>
              <a:buNone/>
            </a:pPr>
            <a:r>
              <a:rPr lang="nb-NO" smtClean="0"/>
              <a:t>Assess interests and the potential impact of the project on these interests</a:t>
            </a:r>
          </a:p>
          <a:p>
            <a:pPr marL="990600" lvl="1" indent="-533400" eaLnBrk="1" hangingPunct="1"/>
            <a:r>
              <a:rPr lang="nb-NO" smtClean="0"/>
              <a:t>What are their expectations of the project?</a:t>
            </a:r>
          </a:p>
          <a:p>
            <a:pPr marL="990600" lvl="1" indent="-533400" eaLnBrk="1" hangingPunct="1"/>
            <a:r>
              <a:rPr lang="nb-NO" smtClean="0"/>
              <a:t>What benefits are there likely to be?</a:t>
            </a:r>
          </a:p>
          <a:p>
            <a:pPr marL="990600" lvl="1" indent="-533400" eaLnBrk="1" hangingPunct="1"/>
            <a:r>
              <a:rPr lang="nb-NO" smtClean="0"/>
              <a:t>What resources might they mobilize?</a:t>
            </a:r>
          </a:p>
          <a:p>
            <a:pPr marL="990600" lvl="1" indent="-533400" eaLnBrk="1" hangingPunct="1"/>
            <a:r>
              <a:rPr lang="nb-NO" smtClean="0"/>
              <a:t>What stakeholder interests conflict with project goals?</a:t>
            </a:r>
            <a:endParaRPr lang="en-US" smtClean="0"/>
          </a:p>
        </p:txBody>
      </p:sp>
      <p:sp>
        <p:nvSpPr>
          <p:cNvPr id="25604" name="Plassholder for dato 3"/>
          <p:cNvSpPr>
            <a:spLocks noGrp="1"/>
          </p:cNvSpPr>
          <p:nvPr>
            <p:ph type="dt" sz="quarter" idx="10"/>
          </p:nvPr>
        </p:nvSpPr>
        <p:spPr>
          <a:noFill/>
        </p:spPr>
        <p:txBody>
          <a:bodyPr/>
          <a:lstStyle/>
          <a:p>
            <a:r>
              <a:rPr lang="en-US" smtClean="0"/>
              <a:t>BSNN workshop, Varna</a:t>
            </a:r>
          </a:p>
        </p:txBody>
      </p:sp>
      <p:sp>
        <p:nvSpPr>
          <p:cNvPr id="25605" name="Plassholder for bunntekst 4"/>
          <p:cNvSpPr>
            <a:spLocks noGrp="1"/>
          </p:cNvSpPr>
          <p:nvPr>
            <p:ph type="ftr" sz="quarter" idx="11"/>
          </p:nvPr>
        </p:nvSpPr>
        <p:spPr>
          <a:noFill/>
        </p:spPr>
        <p:txBody>
          <a:bodyPr/>
          <a:lstStyle/>
          <a:p>
            <a:r>
              <a:rPr lang="en-US" smtClean="0"/>
              <a:t>Natura 2000: CZM, 2 Jul 2010</a:t>
            </a:r>
          </a:p>
        </p:txBody>
      </p:sp>
      <p:sp>
        <p:nvSpPr>
          <p:cNvPr id="25606" name="Plassholder for lysbildenummer 5"/>
          <p:cNvSpPr>
            <a:spLocks noGrp="1"/>
          </p:cNvSpPr>
          <p:nvPr>
            <p:ph type="sldNum" sz="quarter" idx="12"/>
          </p:nvPr>
        </p:nvSpPr>
        <p:spPr>
          <a:noFill/>
        </p:spPr>
        <p:txBody>
          <a:bodyPr/>
          <a:lstStyle/>
          <a:p>
            <a:fld id="{9666D3B4-B142-4F77-9E6E-26B1B6B73221}" type="slidenum">
              <a:rPr lang="en-US" smtClean="0"/>
              <a:pPr/>
              <a:t>23</a:t>
            </a:fld>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r" eaLnBrk="1" hangingPunct="1"/>
            <a:r>
              <a:rPr lang="nb-NO" sz="4000" smtClean="0"/>
              <a:t>Stakeholder analysis, VI</a:t>
            </a:r>
            <a:endParaRPr lang="en-US" sz="4000" smtClean="0"/>
          </a:p>
        </p:txBody>
      </p:sp>
      <p:sp>
        <p:nvSpPr>
          <p:cNvPr id="26627" name="Rectangle 3"/>
          <p:cNvSpPr>
            <a:spLocks noGrp="1" noChangeArrowheads="1"/>
          </p:cNvSpPr>
          <p:nvPr>
            <p:ph type="body" idx="1"/>
          </p:nvPr>
        </p:nvSpPr>
        <p:spPr/>
        <p:txBody>
          <a:bodyPr/>
          <a:lstStyle/>
          <a:p>
            <a:pPr marL="609600" indent="-609600" eaLnBrk="1" hangingPunct="1">
              <a:lnSpc>
                <a:spcPct val="90000"/>
              </a:lnSpc>
              <a:buFontTx/>
              <a:buNone/>
            </a:pPr>
            <a:r>
              <a:rPr lang="nb-NO" smtClean="0"/>
              <a:t>Stakeholder analysis, Step 3:</a:t>
            </a:r>
          </a:p>
          <a:p>
            <a:pPr marL="609600" indent="-609600" eaLnBrk="1" hangingPunct="1">
              <a:lnSpc>
                <a:spcPct val="90000"/>
              </a:lnSpc>
              <a:buFontTx/>
              <a:buNone/>
            </a:pPr>
            <a:r>
              <a:rPr lang="nb-NO" smtClean="0"/>
              <a:t>Assess influence and importance (for each</a:t>
            </a:r>
          </a:p>
          <a:p>
            <a:pPr marL="609600" indent="-609600" eaLnBrk="1" hangingPunct="1">
              <a:lnSpc>
                <a:spcPct val="90000"/>
              </a:lnSpc>
              <a:buFontTx/>
              <a:buNone/>
            </a:pPr>
            <a:r>
              <a:rPr lang="nb-NO" smtClean="0"/>
              <a:t>stakeholder assess the following):</a:t>
            </a:r>
          </a:p>
          <a:p>
            <a:pPr marL="990600" lvl="1" indent="-533400" eaLnBrk="1" hangingPunct="1">
              <a:lnSpc>
                <a:spcPct val="90000"/>
              </a:lnSpc>
            </a:pPr>
            <a:r>
              <a:rPr lang="nb-NO" smtClean="0"/>
              <a:t>Power &amp; status (political, social, economic)</a:t>
            </a:r>
          </a:p>
          <a:p>
            <a:pPr marL="990600" lvl="1" indent="-533400" eaLnBrk="1" hangingPunct="1">
              <a:lnSpc>
                <a:spcPct val="90000"/>
              </a:lnSpc>
            </a:pPr>
            <a:r>
              <a:rPr lang="nb-NO" smtClean="0"/>
              <a:t>Degree of organization</a:t>
            </a:r>
          </a:p>
          <a:p>
            <a:pPr marL="990600" lvl="1" indent="-533400" eaLnBrk="1" hangingPunct="1">
              <a:lnSpc>
                <a:spcPct val="90000"/>
              </a:lnSpc>
            </a:pPr>
            <a:r>
              <a:rPr lang="nb-NO" smtClean="0"/>
              <a:t>Control of strategic resources</a:t>
            </a:r>
          </a:p>
          <a:p>
            <a:pPr marL="990600" lvl="1" indent="-533400" eaLnBrk="1" hangingPunct="1">
              <a:lnSpc>
                <a:spcPct val="90000"/>
              </a:lnSpc>
            </a:pPr>
            <a:r>
              <a:rPr lang="nb-NO" smtClean="0"/>
              <a:t>Informal influence (e.g., pers. connections)</a:t>
            </a:r>
          </a:p>
          <a:p>
            <a:pPr marL="990600" lvl="1" indent="-533400" eaLnBrk="1" hangingPunct="1">
              <a:lnSpc>
                <a:spcPct val="90000"/>
              </a:lnSpc>
            </a:pPr>
            <a:r>
              <a:rPr lang="nb-NO" smtClean="0"/>
              <a:t>Power relations with other stakeholders</a:t>
            </a:r>
          </a:p>
          <a:p>
            <a:pPr marL="990600" lvl="1" indent="-533400" eaLnBrk="1" hangingPunct="1">
              <a:lnSpc>
                <a:spcPct val="90000"/>
              </a:lnSpc>
            </a:pPr>
            <a:r>
              <a:rPr lang="nb-NO" smtClean="0"/>
              <a:t>Importance to the success of the project</a:t>
            </a:r>
            <a:endParaRPr lang="en-US" smtClean="0"/>
          </a:p>
        </p:txBody>
      </p:sp>
      <p:sp>
        <p:nvSpPr>
          <p:cNvPr id="26628" name="Plassholder for dato 3"/>
          <p:cNvSpPr>
            <a:spLocks noGrp="1"/>
          </p:cNvSpPr>
          <p:nvPr>
            <p:ph type="dt" sz="quarter" idx="10"/>
          </p:nvPr>
        </p:nvSpPr>
        <p:spPr>
          <a:noFill/>
        </p:spPr>
        <p:txBody>
          <a:bodyPr/>
          <a:lstStyle/>
          <a:p>
            <a:r>
              <a:rPr lang="en-US" smtClean="0"/>
              <a:t>BSNN workshop, Varna</a:t>
            </a:r>
          </a:p>
        </p:txBody>
      </p:sp>
      <p:sp>
        <p:nvSpPr>
          <p:cNvPr id="26629" name="Plassholder for bunntekst 4"/>
          <p:cNvSpPr>
            <a:spLocks noGrp="1"/>
          </p:cNvSpPr>
          <p:nvPr>
            <p:ph type="ftr" sz="quarter" idx="11"/>
          </p:nvPr>
        </p:nvSpPr>
        <p:spPr>
          <a:noFill/>
        </p:spPr>
        <p:txBody>
          <a:bodyPr/>
          <a:lstStyle/>
          <a:p>
            <a:r>
              <a:rPr lang="en-US" smtClean="0"/>
              <a:t>Natura 2000: CZM, 2 Jul 2010</a:t>
            </a:r>
          </a:p>
        </p:txBody>
      </p:sp>
      <p:sp>
        <p:nvSpPr>
          <p:cNvPr id="26630" name="Plassholder for lysbildenummer 5"/>
          <p:cNvSpPr>
            <a:spLocks noGrp="1"/>
          </p:cNvSpPr>
          <p:nvPr>
            <p:ph type="sldNum" sz="quarter" idx="12"/>
          </p:nvPr>
        </p:nvSpPr>
        <p:spPr>
          <a:noFill/>
        </p:spPr>
        <p:txBody>
          <a:bodyPr/>
          <a:lstStyle/>
          <a:p>
            <a:fld id="{1DCE43DB-AFB8-4675-99B8-22E761FCF099}" type="slidenum">
              <a:rPr lang="en-US" smtClean="0"/>
              <a:pPr/>
              <a:t>24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r" eaLnBrk="1" hangingPunct="1"/>
            <a:r>
              <a:rPr lang="nb-NO" sz="4000" smtClean="0"/>
              <a:t>Stakeholder analysis, VII</a:t>
            </a:r>
            <a:endParaRPr lang="en-US" sz="4000" smtClean="0"/>
          </a:p>
        </p:txBody>
      </p:sp>
      <p:sp>
        <p:nvSpPr>
          <p:cNvPr id="27651" name="Rectangle 3"/>
          <p:cNvSpPr>
            <a:spLocks noGrp="1" noChangeArrowheads="1"/>
          </p:cNvSpPr>
          <p:nvPr>
            <p:ph type="body" idx="1"/>
          </p:nvPr>
        </p:nvSpPr>
        <p:spPr/>
        <p:txBody>
          <a:bodyPr/>
          <a:lstStyle/>
          <a:p>
            <a:pPr marL="609600" indent="-609600" eaLnBrk="1" hangingPunct="1">
              <a:buFontTx/>
              <a:buNone/>
            </a:pPr>
            <a:r>
              <a:rPr lang="nb-NO" smtClean="0"/>
              <a:t>Stakeholder analysis, Step 4:</a:t>
            </a:r>
          </a:p>
          <a:p>
            <a:pPr marL="609600" indent="-609600" eaLnBrk="1" hangingPunct="1">
              <a:buFontTx/>
              <a:buNone/>
            </a:pPr>
            <a:r>
              <a:rPr lang="nb-NO" smtClean="0"/>
              <a:t>Outline stakeholder participation strategy.</a:t>
            </a:r>
          </a:p>
          <a:p>
            <a:pPr marL="609600" indent="-609600" eaLnBrk="1" hangingPunct="1">
              <a:buFontTx/>
              <a:buNone/>
            </a:pPr>
            <a:r>
              <a:rPr lang="nb-NO" smtClean="0"/>
              <a:t>Plan stakeholder involvement acc. to:</a:t>
            </a:r>
          </a:p>
          <a:p>
            <a:pPr marL="990600" lvl="1" indent="-533400" eaLnBrk="1" hangingPunct="1"/>
            <a:r>
              <a:rPr lang="nb-NO" smtClean="0"/>
              <a:t>Interests, importance and influence of each stakeholder</a:t>
            </a:r>
          </a:p>
          <a:p>
            <a:pPr marL="990600" lvl="1" indent="-533400" eaLnBrk="1" hangingPunct="1"/>
            <a:r>
              <a:rPr lang="nb-NO" smtClean="0"/>
              <a:t>Particular efforts needed to involve important stakeholders who lack influence</a:t>
            </a:r>
          </a:p>
          <a:p>
            <a:pPr marL="990600" lvl="1" indent="-533400" eaLnBrk="1" hangingPunct="1"/>
            <a:r>
              <a:rPr lang="nb-NO" smtClean="0"/>
              <a:t>Appropriate forms of participation throughout the project cycle</a:t>
            </a:r>
            <a:endParaRPr lang="en-US" smtClean="0"/>
          </a:p>
        </p:txBody>
      </p:sp>
      <p:sp>
        <p:nvSpPr>
          <p:cNvPr id="27652" name="Plassholder for dato 3"/>
          <p:cNvSpPr>
            <a:spLocks noGrp="1"/>
          </p:cNvSpPr>
          <p:nvPr>
            <p:ph type="dt" sz="quarter" idx="10"/>
          </p:nvPr>
        </p:nvSpPr>
        <p:spPr>
          <a:noFill/>
        </p:spPr>
        <p:txBody>
          <a:bodyPr/>
          <a:lstStyle/>
          <a:p>
            <a:r>
              <a:rPr lang="en-US" smtClean="0"/>
              <a:t>BSNN workshop, Varna</a:t>
            </a:r>
          </a:p>
        </p:txBody>
      </p:sp>
      <p:sp>
        <p:nvSpPr>
          <p:cNvPr id="27653" name="Plassholder for bunntekst 4"/>
          <p:cNvSpPr>
            <a:spLocks noGrp="1"/>
          </p:cNvSpPr>
          <p:nvPr>
            <p:ph type="ftr" sz="quarter" idx="11"/>
          </p:nvPr>
        </p:nvSpPr>
        <p:spPr>
          <a:noFill/>
        </p:spPr>
        <p:txBody>
          <a:bodyPr/>
          <a:lstStyle/>
          <a:p>
            <a:r>
              <a:rPr lang="en-US" smtClean="0"/>
              <a:t>Natura 2000: CZM, 2 Jul 2010</a:t>
            </a:r>
          </a:p>
        </p:txBody>
      </p:sp>
      <p:sp>
        <p:nvSpPr>
          <p:cNvPr id="27654" name="Plassholder for lysbildenummer 5"/>
          <p:cNvSpPr>
            <a:spLocks noGrp="1"/>
          </p:cNvSpPr>
          <p:nvPr>
            <p:ph type="sldNum" sz="quarter" idx="12"/>
          </p:nvPr>
        </p:nvSpPr>
        <p:spPr>
          <a:noFill/>
        </p:spPr>
        <p:txBody>
          <a:bodyPr/>
          <a:lstStyle/>
          <a:p>
            <a:fld id="{44C03B34-F859-4F7C-A4D6-931E97B69C00}" type="slidenum">
              <a:rPr lang="en-US" smtClean="0"/>
              <a:pPr/>
              <a:t>25</a:t>
            </a:fld>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r" eaLnBrk="1" hangingPunct="1"/>
            <a:r>
              <a:rPr lang="nb-NO" sz="4000" smtClean="0"/>
              <a:t>Stakeholder analysis, VIII</a:t>
            </a:r>
            <a:endParaRPr lang="en-US" sz="4000" smtClean="0"/>
          </a:p>
        </p:txBody>
      </p:sp>
      <p:sp>
        <p:nvSpPr>
          <p:cNvPr id="28675" name="Rectangle 3"/>
          <p:cNvSpPr>
            <a:spLocks noGrp="1" noChangeArrowheads="1"/>
          </p:cNvSpPr>
          <p:nvPr>
            <p:ph type="body" idx="1"/>
          </p:nvPr>
        </p:nvSpPr>
        <p:spPr/>
        <p:txBody>
          <a:bodyPr/>
          <a:lstStyle/>
          <a:p>
            <a:pPr marL="609600" indent="-609600" eaLnBrk="1" hangingPunct="1">
              <a:buFontTx/>
              <a:buNone/>
            </a:pPr>
            <a:r>
              <a:rPr lang="nb-NO" smtClean="0"/>
              <a:t>Institutional analysis – at the micro- and macro-levels</a:t>
            </a:r>
          </a:p>
          <a:p>
            <a:pPr marL="990600" lvl="1" indent="-533400" eaLnBrk="1" hangingPunct="1"/>
            <a:r>
              <a:rPr lang="nb-NO" smtClean="0"/>
              <a:t>Institutions or organizations are a special type of stakeholder that often requires separate analysis</a:t>
            </a:r>
          </a:p>
          <a:p>
            <a:pPr marL="990600" lvl="1" indent="-533400" eaLnBrk="1" hangingPunct="1"/>
            <a:r>
              <a:rPr lang="nb-NO" smtClean="0"/>
              <a:t>Institutions facilitates and constrains the flow of knowledge and data between scales</a:t>
            </a:r>
          </a:p>
          <a:p>
            <a:pPr marL="990600" lvl="1" indent="-533400" eaLnBrk="1" hangingPunct="1"/>
            <a:r>
              <a:rPr lang="nb-NO" smtClean="0"/>
              <a:t>Important for understanding and assessing power and empowerment</a:t>
            </a:r>
          </a:p>
        </p:txBody>
      </p:sp>
      <p:sp>
        <p:nvSpPr>
          <p:cNvPr id="28676" name="Plassholder for dato 3"/>
          <p:cNvSpPr>
            <a:spLocks noGrp="1"/>
          </p:cNvSpPr>
          <p:nvPr>
            <p:ph type="dt" sz="quarter" idx="10"/>
          </p:nvPr>
        </p:nvSpPr>
        <p:spPr>
          <a:noFill/>
        </p:spPr>
        <p:txBody>
          <a:bodyPr/>
          <a:lstStyle/>
          <a:p>
            <a:r>
              <a:rPr lang="en-US" smtClean="0"/>
              <a:t>BSNN workshop, Varna</a:t>
            </a:r>
          </a:p>
        </p:txBody>
      </p:sp>
      <p:sp>
        <p:nvSpPr>
          <p:cNvPr id="28677" name="Plassholder for bunntekst 4"/>
          <p:cNvSpPr>
            <a:spLocks noGrp="1"/>
          </p:cNvSpPr>
          <p:nvPr>
            <p:ph type="ftr" sz="quarter" idx="11"/>
          </p:nvPr>
        </p:nvSpPr>
        <p:spPr>
          <a:noFill/>
        </p:spPr>
        <p:txBody>
          <a:bodyPr/>
          <a:lstStyle/>
          <a:p>
            <a:r>
              <a:rPr lang="en-US" smtClean="0"/>
              <a:t>Natura 2000: CZM, 2 Jul 2010</a:t>
            </a:r>
          </a:p>
        </p:txBody>
      </p:sp>
      <p:sp>
        <p:nvSpPr>
          <p:cNvPr id="28678" name="Plassholder for lysbildenummer 5"/>
          <p:cNvSpPr>
            <a:spLocks noGrp="1"/>
          </p:cNvSpPr>
          <p:nvPr>
            <p:ph type="sldNum" sz="quarter" idx="12"/>
          </p:nvPr>
        </p:nvSpPr>
        <p:spPr>
          <a:noFill/>
        </p:spPr>
        <p:txBody>
          <a:bodyPr/>
          <a:lstStyle/>
          <a:p>
            <a:fld id="{C98A4427-D58F-44B7-B905-6BBC2468EA0C}" type="slidenum">
              <a:rPr lang="en-US" smtClean="0"/>
              <a:pPr/>
              <a:t>26</a:t>
            </a:fld>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lassholder for dato 3"/>
          <p:cNvSpPr>
            <a:spLocks noGrp="1"/>
          </p:cNvSpPr>
          <p:nvPr>
            <p:ph type="dt" sz="quarter" idx="10"/>
          </p:nvPr>
        </p:nvSpPr>
        <p:spPr>
          <a:noFill/>
        </p:spPr>
        <p:txBody>
          <a:bodyPr/>
          <a:lstStyle/>
          <a:p>
            <a:r>
              <a:rPr lang="en-US" smtClean="0"/>
              <a:t>BSNN workshop, Varna</a:t>
            </a:r>
          </a:p>
        </p:txBody>
      </p:sp>
      <p:sp>
        <p:nvSpPr>
          <p:cNvPr id="29699" name="Plassholder for bunntekst 4"/>
          <p:cNvSpPr>
            <a:spLocks noGrp="1"/>
          </p:cNvSpPr>
          <p:nvPr>
            <p:ph type="ftr" sz="quarter" idx="11"/>
          </p:nvPr>
        </p:nvSpPr>
        <p:spPr>
          <a:noFill/>
        </p:spPr>
        <p:txBody>
          <a:bodyPr/>
          <a:lstStyle/>
          <a:p>
            <a:r>
              <a:rPr lang="en-US" smtClean="0"/>
              <a:t>Natura 2000: CZM, 2 Jul 2010</a:t>
            </a:r>
          </a:p>
        </p:txBody>
      </p:sp>
      <p:sp>
        <p:nvSpPr>
          <p:cNvPr id="29700" name="Rectangle 2"/>
          <p:cNvSpPr>
            <a:spLocks noGrp="1" noChangeArrowheads="1"/>
          </p:cNvSpPr>
          <p:nvPr>
            <p:ph type="title"/>
          </p:nvPr>
        </p:nvSpPr>
        <p:spPr>
          <a:xfrm>
            <a:off x="457200" y="620713"/>
            <a:ext cx="8229600" cy="1512887"/>
          </a:xfrm>
        </p:spPr>
        <p:txBody>
          <a:bodyPr/>
          <a:lstStyle/>
          <a:p>
            <a:pPr algn="l" eaLnBrk="1" hangingPunct="1"/>
            <a:r>
              <a:rPr lang="nb-NO" smtClean="0">
                <a:solidFill>
                  <a:schemeClr val="tx1"/>
                </a:solidFill>
              </a:rPr>
              <a:t>3.4</a:t>
            </a:r>
            <a:r>
              <a:rPr lang="nb-NO" smtClean="0"/>
              <a:t>  NETWORKING AND NETWORKS</a:t>
            </a:r>
            <a:endParaRPr lang="en-US" smtClean="0"/>
          </a:p>
        </p:txBody>
      </p:sp>
      <p:sp>
        <p:nvSpPr>
          <p:cNvPr id="29701" name="Rectangle 3"/>
          <p:cNvSpPr>
            <a:spLocks noGrp="1" noChangeArrowheads="1"/>
          </p:cNvSpPr>
          <p:nvPr>
            <p:ph type="body" idx="1"/>
          </p:nvPr>
        </p:nvSpPr>
        <p:spPr>
          <a:xfrm>
            <a:off x="457200" y="2276475"/>
            <a:ext cx="8229600" cy="3849688"/>
          </a:xfrm>
        </p:spPr>
        <p:txBody>
          <a:bodyPr/>
          <a:lstStyle/>
          <a:p>
            <a:pPr eaLnBrk="1" hangingPunct="1"/>
            <a:r>
              <a:rPr lang="nb-NO" smtClean="0"/>
              <a:t>A network is a social structure of persons  that are connected by various types of interdependency</a:t>
            </a:r>
          </a:p>
          <a:p>
            <a:pPr eaLnBrk="1" hangingPunct="1"/>
            <a:r>
              <a:rPr lang="nb-NO" smtClean="0"/>
              <a:t>Members of a network are often involved in </a:t>
            </a:r>
            <a:r>
              <a:rPr lang="nb-NO" i="1" smtClean="0"/>
              <a:t>collective action</a:t>
            </a:r>
          </a:p>
          <a:p>
            <a:pPr eaLnBrk="1" hangingPunct="1"/>
            <a:r>
              <a:rPr lang="nb-NO" smtClean="0"/>
              <a:t>A network’s structure can be presented visually  </a:t>
            </a:r>
            <a:r>
              <a:rPr lang="nb-NO" sz="2400" smtClean="0"/>
              <a:t>(see next slide)</a:t>
            </a:r>
          </a:p>
          <a:p>
            <a:pPr eaLnBrk="1" hangingPunct="1"/>
            <a:endParaRPr lang="nb-NO" smtClean="0"/>
          </a:p>
        </p:txBody>
      </p:sp>
      <p:sp>
        <p:nvSpPr>
          <p:cNvPr id="29702" name="Plassholder for lysbildenummer 6"/>
          <p:cNvSpPr>
            <a:spLocks noGrp="1"/>
          </p:cNvSpPr>
          <p:nvPr>
            <p:ph type="sldNum" sz="quarter" idx="12"/>
          </p:nvPr>
        </p:nvSpPr>
        <p:spPr>
          <a:noFill/>
        </p:spPr>
        <p:txBody>
          <a:bodyPr/>
          <a:lstStyle/>
          <a:p>
            <a:fld id="{50AB4BC3-0E4A-486F-829C-6004043D41B9}" type="slidenum">
              <a:rPr lang="en-US" smtClean="0"/>
              <a:pPr/>
              <a:t>27</a:t>
            </a:fld>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lassholder for dato 3"/>
          <p:cNvSpPr>
            <a:spLocks noGrp="1"/>
          </p:cNvSpPr>
          <p:nvPr>
            <p:ph type="dt" sz="quarter" idx="10"/>
          </p:nvPr>
        </p:nvSpPr>
        <p:spPr>
          <a:noFill/>
        </p:spPr>
        <p:txBody>
          <a:bodyPr/>
          <a:lstStyle/>
          <a:p>
            <a:r>
              <a:rPr lang="en-US" smtClean="0"/>
              <a:t>BSNN workshop, Varna</a:t>
            </a:r>
          </a:p>
        </p:txBody>
      </p:sp>
      <p:sp>
        <p:nvSpPr>
          <p:cNvPr id="30723" name="Plassholder for bunntekst 4"/>
          <p:cNvSpPr>
            <a:spLocks noGrp="1"/>
          </p:cNvSpPr>
          <p:nvPr>
            <p:ph type="ftr" sz="quarter" idx="11"/>
          </p:nvPr>
        </p:nvSpPr>
        <p:spPr>
          <a:noFill/>
        </p:spPr>
        <p:txBody>
          <a:bodyPr/>
          <a:lstStyle/>
          <a:p>
            <a:r>
              <a:rPr lang="en-US" smtClean="0"/>
              <a:t>Natura 2000: CZM, 2 Jul 2010</a:t>
            </a:r>
          </a:p>
        </p:txBody>
      </p:sp>
      <p:sp>
        <p:nvSpPr>
          <p:cNvPr id="30724" name="Rectangle 2"/>
          <p:cNvSpPr>
            <a:spLocks noGrp="1" noChangeArrowheads="1"/>
          </p:cNvSpPr>
          <p:nvPr>
            <p:ph type="title"/>
          </p:nvPr>
        </p:nvSpPr>
        <p:spPr>
          <a:xfrm>
            <a:off x="457200" y="836613"/>
            <a:ext cx="8229600" cy="581025"/>
          </a:xfrm>
        </p:spPr>
        <p:txBody>
          <a:bodyPr/>
          <a:lstStyle/>
          <a:p>
            <a:pPr algn="r" eaLnBrk="1" hangingPunct="1"/>
            <a:r>
              <a:rPr lang="nb-NO" sz="4000" smtClean="0">
                <a:solidFill>
                  <a:schemeClr val="tx1"/>
                </a:solidFill>
              </a:rPr>
              <a:t>Introduction,</a:t>
            </a:r>
            <a:r>
              <a:rPr lang="nb-NO" sz="4000" smtClean="0"/>
              <a:t> II</a:t>
            </a:r>
            <a:endParaRPr lang="en-US" sz="4000" smtClean="0"/>
          </a:p>
        </p:txBody>
      </p:sp>
      <p:sp>
        <p:nvSpPr>
          <p:cNvPr id="30725" name="Rectangle 3"/>
          <p:cNvSpPr>
            <a:spLocks noGrp="1" noChangeArrowheads="1"/>
          </p:cNvSpPr>
          <p:nvPr>
            <p:ph type="body" idx="1"/>
          </p:nvPr>
        </p:nvSpPr>
        <p:spPr/>
        <p:txBody>
          <a:bodyPr/>
          <a:lstStyle/>
          <a:p>
            <a:pPr eaLnBrk="1" hangingPunct="1">
              <a:lnSpc>
                <a:spcPct val="90000"/>
              </a:lnSpc>
            </a:pPr>
            <a:r>
              <a:rPr lang="nb-NO" smtClean="0"/>
              <a:t>Collective action</a:t>
            </a:r>
          </a:p>
          <a:p>
            <a:pPr lvl="1" eaLnBrk="1" hangingPunct="1">
              <a:lnSpc>
                <a:spcPct val="90000"/>
              </a:lnSpc>
            </a:pPr>
            <a:r>
              <a:rPr lang="nb-NO" smtClean="0"/>
              <a:t>Two or more stakeholders collaborating to reach a joint goal or goals</a:t>
            </a:r>
          </a:p>
          <a:p>
            <a:pPr lvl="1" eaLnBrk="1" hangingPunct="1">
              <a:lnSpc>
                <a:spcPct val="90000"/>
              </a:lnSpc>
            </a:pPr>
            <a:r>
              <a:rPr lang="nb-NO" smtClean="0"/>
              <a:t>Basis for participation and governance</a:t>
            </a:r>
          </a:p>
          <a:p>
            <a:pPr eaLnBrk="1" hangingPunct="1">
              <a:lnSpc>
                <a:spcPct val="90000"/>
              </a:lnSpc>
            </a:pPr>
            <a:r>
              <a:rPr lang="nb-NO" smtClean="0"/>
              <a:t>Networks</a:t>
            </a:r>
          </a:p>
          <a:p>
            <a:pPr lvl="1" eaLnBrk="1" hangingPunct="1">
              <a:lnSpc>
                <a:spcPct val="90000"/>
              </a:lnSpc>
            </a:pPr>
            <a:r>
              <a:rPr lang="nb-NO" smtClean="0"/>
              <a:t>Why associate more formally with each other?</a:t>
            </a:r>
          </a:p>
          <a:p>
            <a:pPr lvl="1" eaLnBrk="1" hangingPunct="1">
              <a:lnSpc>
                <a:spcPct val="90000"/>
              </a:lnSpc>
            </a:pPr>
            <a:r>
              <a:rPr lang="nb-NO" smtClean="0"/>
              <a:t>What is the connection between  coastal zone management, sustainable development, transparency, governance, democratization and networking?</a:t>
            </a:r>
          </a:p>
          <a:p>
            <a:pPr lvl="1" eaLnBrk="1" hangingPunct="1">
              <a:lnSpc>
                <a:spcPct val="90000"/>
              </a:lnSpc>
            </a:pPr>
            <a:endParaRPr lang="nb-NO" smtClean="0"/>
          </a:p>
          <a:p>
            <a:pPr lvl="1" eaLnBrk="1" hangingPunct="1">
              <a:lnSpc>
                <a:spcPct val="90000"/>
              </a:lnSpc>
              <a:buFontTx/>
              <a:buNone/>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30726" name="Plassholder for lysbildenummer 6"/>
          <p:cNvSpPr>
            <a:spLocks noGrp="1"/>
          </p:cNvSpPr>
          <p:nvPr>
            <p:ph type="sldNum" sz="quarter" idx="12"/>
          </p:nvPr>
        </p:nvSpPr>
        <p:spPr>
          <a:noFill/>
        </p:spPr>
        <p:txBody>
          <a:bodyPr/>
          <a:lstStyle/>
          <a:p>
            <a:fld id="{4E7FF20B-A41B-4EAA-BFAC-12D4FBD01860}" type="slidenum">
              <a:rPr lang="en-US" smtClean="0"/>
              <a:pPr/>
              <a:t>28</a:t>
            </a:fld>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Plassholder for dato 4"/>
          <p:cNvSpPr>
            <a:spLocks noGrp="1"/>
          </p:cNvSpPr>
          <p:nvPr>
            <p:ph type="dt" sz="quarter" idx="10"/>
          </p:nvPr>
        </p:nvSpPr>
        <p:spPr>
          <a:noFill/>
        </p:spPr>
        <p:txBody>
          <a:bodyPr/>
          <a:lstStyle/>
          <a:p>
            <a:r>
              <a:rPr lang="en-US" smtClean="0"/>
              <a:t>BSNN workshop, Varna</a:t>
            </a:r>
          </a:p>
        </p:txBody>
      </p:sp>
      <p:sp>
        <p:nvSpPr>
          <p:cNvPr id="1036" name="Plassholder for bunntekst 5"/>
          <p:cNvSpPr>
            <a:spLocks noGrp="1"/>
          </p:cNvSpPr>
          <p:nvPr>
            <p:ph type="ftr" sz="quarter" idx="11"/>
          </p:nvPr>
        </p:nvSpPr>
        <p:spPr>
          <a:noFill/>
        </p:spPr>
        <p:txBody>
          <a:bodyPr/>
          <a:lstStyle/>
          <a:p>
            <a:r>
              <a:rPr lang="en-US" smtClean="0"/>
              <a:t>Natura 2000: CZM, 2 Jul 2010</a:t>
            </a:r>
          </a:p>
        </p:txBody>
      </p:sp>
      <p:sp>
        <p:nvSpPr>
          <p:cNvPr id="1037" name="Rectangle 2"/>
          <p:cNvSpPr>
            <a:spLocks noGrp="1" noChangeArrowheads="1"/>
          </p:cNvSpPr>
          <p:nvPr>
            <p:ph type="title"/>
          </p:nvPr>
        </p:nvSpPr>
        <p:spPr/>
        <p:txBody>
          <a:bodyPr/>
          <a:lstStyle/>
          <a:p>
            <a:pPr algn="r" eaLnBrk="1" hangingPunct="1"/>
            <a:r>
              <a:rPr lang="nb-NO" sz="4000" smtClean="0"/>
              <a:t>On networks, I</a:t>
            </a:r>
            <a:endParaRPr lang="en-US" sz="4000" smtClean="0"/>
          </a:p>
        </p:txBody>
      </p:sp>
      <p:sp>
        <p:nvSpPr>
          <p:cNvPr id="1038" name="Rectangle 3"/>
          <p:cNvSpPr>
            <a:spLocks noGrp="1" noChangeArrowheads="1"/>
          </p:cNvSpPr>
          <p:nvPr>
            <p:ph type="body" sz="half" idx="1"/>
          </p:nvPr>
        </p:nvSpPr>
        <p:spPr>
          <a:xfrm>
            <a:off x="457200" y="1600200"/>
            <a:ext cx="4402138" cy="4525963"/>
          </a:xfrm>
        </p:spPr>
        <p:txBody>
          <a:bodyPr/>
          <a:lstStyle/>
          <a:p>
            <a:pPr eaLnBrk="1" hangingPunct="1">
              <a:lnSpc>
                <a:spcPct val="90000"/>
              </a:lnSpc>
              <a:buFontTx/>
              <a:buNone/>
            </a:pPr>
            <a:r>
              <a:rPr lang="nb-NO" sz="2800" smtClean="0"/>
              <a:t>A simple network consists of </a:t>
            </a:r>
            <a:r>
              <a:rPr lang="nb-NO" sz="2800" i="1" smtClean="0"/>
              <a:t>nodes</a:t>
            </a:r>
            <a:r>
              <a:rPr lang="nb-NO" sz="2800" smtClean="0"/>
              <a:t> and </a:t>
            </a:r>
            <a:r>
              <a:rPr lang="nb-NO" sz="2800" i="1" smtClean="0"/>
              <a:t>links</a:t>
            </a:r>
          </a:p>
          <a:p>
            <a:pPr eaLnBrk="1" hangingPunct="1">
              <a:lnSpc>
                <a:spcPct val="90000"/>
              </a:lnSpc>
            </a:pPr>
            <a:r>
              <a:rPr lang="nb-NO" sz="2800" smtClean="0"/>
              <a:t>Stakeholders / Nodes:</a:t>
            </a:r>
          </a:p>
          <a:p>
            <a:pPr lvl="1" eaLnBrk="1" hangingPunct="1">
              <a:lnSpc>
                <a:spcPct val="90000"/>
              </a:lnSpc>
            </a:pPr>
            <a:r>
              <a:rPr lang="nb-NO" sz="2400" smtClean="0"/>
              <a:t>Peripheral vs. central</a:t>
            </a:r>
          </a:p>
          <a:p>
            <a:pPr lvl="1" eaLnBrk="1" hangingPunct="1">
              <a:lnSpc>
                <a:spcPct val="90000"/>
              </a:lnSpc>
            </a:pPr>
            <a:r>
              <a:rPr lang="nb-NO" sz="2400" smtClean="0"/>
              <a:t>Power vs. lack of power</a:t>
            </a:r>
          </a:p>
          <a:p>
            <a:pPr eaLnBrk="1" hangingPunct="1">
              <a:lnSpc>
                <a:spcPct val="90000"/>
              </a:lnSpc>
            </a:pPr>
            <a:r>
              <a:rPr lang="nb-NO" sz="2800" smtClean="0"/>
              <a:t>Relations / Links:</a:t>
            </a:r>
          </a:p>
          <a:p>
            <a:pPr lvl="1" eaLnBrk="1" hangingPunct="1">
              <a:lnSpc>
                <a:spcPct val="90000"/>
              </a:lnSpc>
            </a:pPr>
            <a:r>
              <a:rPr lang="nb-NO" sz="2400" smtClean="0"/>
              <a:t>Strength</a:t>
            </a:r>
          </a:p>
          <a:p>
            <a:pPr lvl="1" eaLnBrk="1" hangingPunct="1">
              <a:lnSpc>
                <a:spcPct val="90000"/>
              </a:lnSpc>
            </a:pPr>
            <a:r>
              <a:rPr lang="nb-NO" sz="2400" smtClean="0"/>
              <a:t>Direction</a:t>
            </a:r>
          </a:p>
          <a:p>
            <a:pPr lvl="1" eaLnBrk="1" hangingPunct="1">
              <a:lnSpc>
                <a:spcPct val="90000"/>
              </a:lnSpc>
            </a:pPr>
            <a:r>
              <a:rPr lang="nb-NO" sz="2400" smtClean="0"/>
              <a:t>Content</a:t>
            </a:r>
          </a:p>
          <a:p>
            <a:pPr lvl="1" eaLnBrk="1" hangingPunct="1">
              <a:lnSpc>
                <a:spcPct val="90000"/>
              </a:lnSpc>
            </a:pPr>
            <a:endParaRPr lang="nb-NO" sz="2400" smtClean="0"/>
          </a:p>
        </p:txBody>
      </p:sp>
      <p:graphicFrame>
        <p:nvGraphicFramePr>
          <p:cNvPr id="1026" name="Diagram 6"/>
          <p:cNvGraphicFramePr>
            <a:graphicFrameLocks/>
          </p:cNvGraphicFramePr>
          <p:nvPr>
            <p:ph sz="half" idx="2"/>
          </p:nvPr>
        </p:nvGraphicFramePr>
        <p:xfrm>
          <a:off x="4859338" y="1600200"/>
          <a:ext cx="3960812" cy="4525963"/>
        </p:xfrm>
        <a:graphic>
          <a:graphicData uri="http://schemas.openxmlformats.org/drawingml/2006/compatibility">
            <com:legacyDrawing xmlns:com="http://schemas.openxmlformats.org/drawingml/2006/compatibility" spid="_x0000_s1026"/>
          </a:graphicData>
        </a:graphic>
      </p:graphicFrame>
      <p:sp>
        <p:nvSpPr>
          <p:cNvPr id="1039" name="Plassholder for lysbildenummer 7"/>
          <p:cNvSpPr>
            <a:spLocks noGrp="1"/>
          </p:cNvSpPr>
          <p:nvPr>
            <p:ph type="sldNum" sz="quarter" idx="12"/>
          </p:nvPr>
        </p:nvSpPr>
        <p:spPr>
          <a:noFill/>
        </p:spPr>
        <p:txBody>
          <a:bodyPr/>
          <a:lstStyle/>
          <a:p>
            <a:fld id="{1EF775F7-B695-45B5-A83B-168A4AD8FF2C}" type="slidenum">
              <a:rPr lang="en-US" smtClean="0"/>
              <a:pPr/>
              <a:t>29</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lassholder for dato 3"/>
          <p:cNvSpPr>
            <a:spLocks noGrp="1"/>
          </p:cNvSpPr>
          <p:nvPr>
            <p:ph type="dt" sz="quarter" idx="10"/>
          </p:nvPr>
        </p:nvSpPr>
        <p:spPr>
          <a:noFill/>
        </p:spPr>
        <p:txBody>
          <a:bodyPr/>
          <a:lstStyle/>
          <a:p>
            <a:r>
              <a:rPr lang="en-US" smtClean="0"/>
              <a:t>BSNN workshop, Varna</a:t>
            </a:r>
          </a:p>
        </p:txBody>
      </p:sp>
      <p:sp>
        <p:nvSpPr>
          <p:cNvPr id="5123" name="Plassholder for bunntekst 4"/>
          <p:cNvSpPr>
            <a:spLocks noGrp="1"/>
          </p:cNvSpPr>
          <p:nvPr>
            <p:ph type="ftr" sz="quarter" idx="11"/>
          </p:nvPr>
        </p:nvSpPr>
        <p:spPr>
          <a:noFill/>
        </p:spPr>
        <p:txBody>
          <a:bodyPr/>
          <a:lstStyle/>
          <a:p>
            <a:r>
              <a:rPr lang="en-US" smtClean="0"/>
              <a:t>Natura 2000: CZM, 2 Jul 2010</a:t>
            </a:r>
          </a:p>
        </p:txBody>
      </p:sp>
      <p:sp>
        <p:nvSpPr>
          <p:cNvPr id="5124" name="Rectangle 2"/>
          <p:cNvSpPr>
            <a:spLocks noGrp="1" noChangeArrowheads="1"/>
          </p:cNvSpPr>
          <p:nvPr>
            <p:ph type="title"/>
          </p:nvPr>
        </p:nvSpPr>
        <p:spPr>
          <a:xfrm>
            <a:off x="457200" y="836613"/>
            <a:ext cx="8229600" cy="581025"/>
          </a:xfrm>
        </p:spPr>
        <p:txBody>
          <a:bodyPr/>
          <a:lstStyle/>
          <a:p>
            <a:pPr algn="l" eaLnBrk="1" hangingPunct="1"/>
            <a:r>
              <a:rPr lang="nb-NO" smtClean="0">
                <a:solidFill>
                  <a:schemeClr val="tx1"/>
                </a:solidFill>
              </a:rPr>
              <a:t>1</a:t>
            </a:r>
            <a:r>
              <a:rPr lang="nb-NO" smtClean="0"/>
              <a:t>  ABOUT YOURSELF</a:t>
            </a:r>
            <a:endParaRPr lang="en-US" smtClean="0"/>
          </a:p>
        </p:txBody>
      </p:sp>
      <p:sp>
        <p:nvSpPr>
          <p:cNvPr id="5125" name="Rectangle 3"/>
          <p:cNvSpPr>
            <a:spLocks noGrp="1" noChangeArrowheads="1"/>
          </p:cNvSpPr>
          <p:nvPr>
            <p:ph type="body" idx="1"/>
          </p:nvPr>
        </p:nvSpPr>
        <p:spPr/>
        <p:txBody>
          <a:bodyPr/>
          <a:lstStyle/>
          <a:p>
            <a:pPr eaLnBrk="1" hangingPunct="1">
              <a:lnSpc>
                <a:spcPct val="90000"/>
              </a:lnSpc>
            </a:pPr>
            <a:r>
              <a:rPr lang="nb-NO" smtClean="0"/>
              <a:t>In which sector do you work – public sector, civil society or private sector?</a:t>
            </a:r>
          </a:p>
          <a:p>
            <a:pPr eaLnBrk="1" hangingPunct="1">
              <a:lnSpc>
                <a:spcPct val="90000"/>
              </a:lnSpc>
            </a:pPr>
            <a:r>
              <a:rPr lang="nb-NO" smtClean="0"/>
              <a:t>At which level do you work – local, regional and/or national?</a:t>
            </a:r>
          </a:p>
          <a:p>
            <a:pPr eaLnBrk="1" hangingPunct="1">
              <a:lnSpc>
                <a:spcPct val="90000"/>
              </a:lnSpc>
            </a:pPr>
            <a:r>
              <a:rPr lang="nb-NO" smtClean="0"/>
              <a:t>What are your expectations with this session?</a:t>
            </a:r>
          </a:p>
          <a:p>
            <a:pPr eaLnBrk="1" hangingPunct="1">
              <a:lnSpc>
                <a:spcPct val="90000"/>
              </a:lnSpc>
            </a:pPr>
            <a:r>
              <a:rPr lang="nb-NO" smtClean="0"/>
              <a:t>Have you participated in similar trainings earlier? Which topic? Org. by whom?</a:t>
            </a:r>
          </a:p>
          <a:p>
            <a:pPr lvl="1" eaLnBrk="1" hangingPunct="1">
              <a:lnSpc>
                <a:spcPct val="90000"/>
              </a:lnSpc>
            </a:pPr>
            <a:r>
              <a:rPr lang="nb-NO" smtClean="0"/>
              <a:t>Was it useful? What did you like &amp; what  not?</a:t>
            </a:r>
          </a:p>
          <a:p>
            <a:pPr eaLnBrk="1" hangingPunct="1">
              <a:lnSpc>
                <a:spcPct val="90000"/>
              </a:lnSpc>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5126" name="Plassholder for lysbildenummer 6"/>
          <p:cNvSpPr>
            <a:spLocks noGrp="1"/>
          </p:cNvSpPr>
          <p:nvPr>
            <p:ph type="sldNum" sz="quarter" idx="12"/>
          </p:nvPr>
        </p:nvSpPr>
        <p:spPr>
          <a:noFill/>
        </p:spPr>
        <p:txBody>
          <a:bodyPr/>
          <a:lstStyle/>
          <a:p>
            <a:fld id="{500D4DAB-6A9F-4C4E-AC79-89064A46BE7B}" type="slidenum">
              <a:rPr lang="en-US" smtClean="0"/>
              <a:pPr/>
              <a:t>3</a:t>
            </a:fld>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ssholder for dato 3"/>
          <p:cNvSpPr>
            <a:spLocks noGrp="1"/>
          </p:cNvSpPr>
          <p:nvPr>
            <p:ph type="dt" sz="quarter" idx="10"/>
          </p:nvPr>
        </p:nvSpPr>
        <p:spPr>
          <a:noFill/>
        </p:spPr>
        <p:txBody>
          <a:bodyPr/>
          <a:lstStyle/>
          <a:p>
            <a:r>
              <a:rPr lang="en-US" smtClean="0"/>
              <a:t>BSNN workshop, Varna</a:t>
            </a:r>
          </a:p>
        </p:txBody>
      </p:sp>
      <p:sp>
        <p:nvSpPr>
          <p:cNvPr id="31747" name="Plassholder for bunntekst 4"/>
          <p:cNvSpPr>
            <a:spLocks noGrp="1"/>
          </p:cNvSpPr>
          <p:nvPr>
            <p:ph type="ftr" sz="quarter" idx="11"/>
          </p:nvPr>
        </p:nvSpPr>
        <p:spPr>
          <a:noFill/>
        </p:spPr>
        <p:txBody>
          <a:bodyPr/>
          <a:lstStyle/>
          <a:p>
            <a:r>
              <a:rPr lang="en-US" smtClean="0"/>
              <a:t>Natura 2000: CZM, 2 Jul 2010</a:t>
            </a:r>
          </a:p>
        </p:txBody>
      </p:sp>
      <p:sp>
        <p:nvSpPr>
          <p:cNvPr id="31748" name="Rectangle 2"/>
          <p:cNvSpPr>
            <a:spLocks noGrp="1" noChangeArrowheads="1"/>
          </p:cNvSpPr>
          <p:nvPr>
            <p:ph type="title"/>
          </p:nvPr>
        </p:nvSpPr>
        <p:spPr/>
        <p:txBody>
          <a:bodyPr/>
          <a:lstStyle/>
          <a:p>
            <a:pPr algn="r" eaLnBrk="1" hangingPunct="1"/>
            <a:r>
              <a:rPr lang="nb-NO" sz="4000" smtClean="0"/>
              <a:t>On networks, II</a:t>
            </a:r>
            <a:endParaRPr lang="en-US" sz="4000" smtClean="0"/>
          </a:p>
        </p:txBody>
      </p:sp>
      <p:sp>
        <p:nvSpPr>
          <p:cNvPr id="31749" name="Rectangle 3"/>
          <p:cNvSpPr>
            <a:spLocks noGrp="1" noChangeArrowheads="1"/>
          </p:cNvSpPr>
          <p:nvPr>
            <p:ph type="body" idx="1"/>
          </p:nvPr>
        </p:nvSpPr>
        <p:spPr/>
        <p:txBody>
          <a:bodyPr/>
          <a:lstStyle/>
          <a:p>
            <a:pPr eaLnBrk="1" hangingPunct="1"/>
            <a:r>
              <a:rPr lang="nb-NO" smtClean="0"/>
              <a:t>Role of a network</a:t>
            </a:r>
          </a:p>
          <a:p>
            <a:pPr lvl="1" eaLnBrk="1" hangingPunct="1"/>
            <a:r>
              <a:rPr lang="nb-NO" smtClean="0"/>
              <a:t>Integrate members (i.e., stakeholders)</a:t>
            </a:r>
          </a:p>
          <a:p>
            <a:pPr lvl="1" eaLnBrk="1" hangingPunct="1"/>
            <a:r>
              <a:rPr lang="nb-NO" smtClean="0"/>
              <a:t>Disseminate and share information</a:t>
            </a:r>
          </a:p>
          <a:p>
            <a:pPr lvl="1" eaLnBrk="1" hangingPunct="1"/>
            <a:r>
              <a:rPr lang="nb-NO" smtClean="0"/>
              <a:t>Table and discuss common issues</a:t>
            </a:r>
          </a:p>
          <a:p>
            <a:pPr lvl="1" eaLnBrk="1" hangingPunct="1"/>
            <a:r>
              <a:rPr lang="nb-NO" smtClean="0"/>
              <a:t>Address, mediate and solve conflicts</a:t>
            </a:r>
          </a:p>
          <a:p>
            <a:pPr lvl="1" eaLnBrk="1" hangingPunct="1"/>
            <a:r>
              <a:rPr lang="nb-NO" smtClean="0"/>
              <a:t>Build trust</a:t>
            </a:r>
          </a:p>
          <a:p>
            <a:pPr eaLnBrk="1" hangingPunct="1"/>
            <a:r>
              <a:rPr lang="nb-NO" smtClean="0"/>
              <a:t>Networks compared</a:t>
            </a:r>
          </a:p>
          <a:p>
            <a:pPr lvl="1" eaLnBrk="1" hangingPunct="1"/>
            <a:r>
              <a:rPr lang="nb-NO" smtClean="0"/>
              <a:t>With trad. social org. (in Eastern Europe in general and Bulgaria in particular)</a:t>
            </a:r>
          </a:p>
        </p:txBody>
      </p:sp>
      <p:sp>
        <p:nvSpPr>
          <p:cNvPr id="31750" name="Plassholder for lysbildenummer 6"/>
          <p:cNvSpPr>
            <a:spLocks noGrp="1"/>
          </p:cNvSpPr>
          <p:nvPr>
            <p:ph type="sldNum" sz="quarter" idx="12"/>
          </p:nvPr>
        </p:nvSpPr>
        <p:spPr>
          <a:noFill/>
        </p:spPr>
        <p:txBody>
          <a:bodyPr/>
          <a:lstStyle/>
          <a:p>
            <a:fld id="{5A2EDCB3-8F32-40AD-9922-A5119B9D5C95}" type="slidenum">
              <a:rPr lang="en-US" smtClean="0"/>
              <a:pPr/>
              <a:t>30</a:t>
            </a:fld>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lassholder for dato 3"/>
          <p:cNvSpPr>
            <a:spLocks noGrp="1"/>
          </p:cNvSpPr>
          <p:nvPr>
            <p:ph type="dt" sz="quarter" idx="10"/>
          </p:nvPr>
        </p:nvSpPr>
        <p:spPr>
          <a:noFill/>
        </p:spPr>
        <p:txBody>
          <a:bodyPr/>
          <a:lstStyle/>
          <a:p>
            <a:r>
              <a:rPr lang="en-US" smtClean="0"/>
              <a:t>BSNN workshop, Varna</a:t>
            </a:r>
          </a:p>
        </p:txBody>
      </p:sp>
      <p:sp>
        <p:nvSpPr>
          <p:cNvPr id="32771" name="Plassholder for bunntekst 4"/>
          <p:cNvSpPr>
            <a:spLocks noGrp="1"/>
          </p:cNvSpPr>
          <p:nvPr>
            <p:ph type="ftr" sz="quarter" idx="11"/>
          </p:nvPr>
        </p:nvSpPr>
        <p:spPr>
          <a:noFill/>
        </p:spPr>
        <p:txBody>
          <a:bodyPr/>
          <a:lstStyle/>
          <a:p>
            <a:r>
              <a:rPr lang="en-US" smtClean="0"/>
              <a:t>Natura 2000: CZM, 2 Jul 2010</a:t>
            </a:r>
          </a:p>
        </p:txBody>
      </p:sp>
      <p:sp>
        <p:nvSpPr>
          <p:cNvPr id="32772" name="Rectangle 2"/>
          <p:cNvSpPr>
            <a:spLocks noGrp="1" noChangeArrowheads="1"/>
          </p:cNvSpPr>
          <p:nvPr>
            <p:ph type="title"/>
          </p:nvPr>
        </p:nvSpPr>
        <p:spPr/>
        <p:txBody>
          <a:bodyPr/>
          <a:lstStyle/>
          <a:p>
            <a:pPr algn="r" eaLnBrk="1" hangingPunct="1"/>
            <a:r>
              <a:rPr lang="nb-NO" sz="4000" smtClean="0"/>
              <a:t>On networks, III</a:t>
            </a:r>
            <a:endParaRPr lang="en-US" sz="4000" smtClean="0"/>
          </a:p>
        </p:txBody>
      </p:sp>
      <p:sp>
        <p:nvSpPr>
          <p:cNvPr id="32773" name="Rectangle 3"/>
          <p:cNvSpPr>
            <a:spLocks noGrp="1" noChangeArrowheads="1"/>
          </p:cNvSpPr>
          <p:nvPr>
            <p:ph type="body" idx="1"/>
          </p:nvPr>
        </p:nvSpPr>
        <p:spPr/>
        <p:txBody>
          <a:bodyPr/>
          <a:lstStyle/>
          <a:p>
            <a:pPr eaLnBrk="1" hangingPunct="1"/>
            <a:r>
              <a:rPr lang="nb-NO" smtClean="0"/>
              <a:t>Advantages of networks</a:t>
            </a:r>
          </a:p>
          <a:p>
            <a:pPr lvl="1" eaLnBrk="1" hangingPunct="1"/>
            <a:r>
              <a:rPr lang="nb-NO" smtClean="0"/>
              <a:t>General: inclusion, governance, participation, transparency</a:t>
            </a:r>
          </a:p>
          <a:p>
            <a:pPr lvl="1" eaLnBrk="1" hangingPunct="1"/>
            <a:r>
              <a:rPr lang="nb-NO" smtClean="0"/>
              <a:t>Specific: sustainable coastal zone management can only be reach through collaboration, necessary to think in terms of the coastal region</a:t>
            </a:r>
          </a:p>
          <a:p>
            <a:pPr eaLnBrk="1" hangingPunct="1"/>
            <a:r>
              <a:rPr lang="nb-NO" smtClean="0"/>
              <a:t>Network versus partnership</a:t>
            </a:r>
          </a:p>
          <a:p>
            <a:pPr lvl="1" eaLnBrk="1" hangingPunct="1"/>
            <a:r>
              <a:rPr lang="nb-NO" smtClean="0"/>
              <a:t>Partnerships: few members, targeted, formal</a:t>
            </a:r>
          </a:p>
        </p:txBody>
      </p:sp>
      <p:sp>
        <p:nvSpPr>
          <p:cNvPr id="32774" name="Plassholder for lysbildenummer 6"/>
          <p:cNvSpPr>
            <a:spLocks noGrp="1"/>
          </p:cNvSpPr>
          <p:nvPr>
            <p:ph type="sldNum" sz="quarter" idx="12"/>
          </p:nvPr>
        </p:nvSpPr>
        <p:spPr>
          <a:noFill/>
        </p:spPr>
        <p:txBody>
          <a:bodyPr/>
          <a:lstStyle/>
          <a:p>
            <a:fld id="{3B6ACB22-67DD-4EF7-A334-7F69857A6FB6}" type="slidenum">
              <a:rPr lang="en-US" smtClean="0"/>
              <a:pPr/>
              <a:t>31</a:t>
            </a:fld>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ssholder for dato 3"/>
          <p:cNvSpPr>
            <a:spLocks noGrp="1"/>
          </p:cNvSpPr>
          <p:nvPr>
            <p:ph type="dt" sz="quarter" idx="10"/>
          </p:nvPr>
        </p:nvSpPr>
        <p:spPr>
          <a:noFill/>
        </p:spPr>
        <p:txBody>
          <a:bodyPr/>
          <a:lstStyle/>
          <a:p>
            <a:r>
              <a:rPr lang="en-US" smtClean="0"/>
              <a:t>BSNN workshop, Varna</a:t>
            </a:r>
          </a:p>
        </p:txBody>
      </p:sp>
      <p:sp>
        <p:nvSpPr>
          <p:cNvPr id="33795" name="Plassholder for bunntekst 4"/>
          <p:cNvSpPr>
            <a:spLocks noGrp="1"/>
          </p:cNvSpPr>
          <p:nvPr>
            <p:ph type="ftr" sz="quarter" idx="11"/>
          </p:nvPr>
        </p:nvSpPr>
        <p:spPr>
          <a:noFill/>
        </p:spPr>
        <p:txBody>
          <a:bodyPr/>
          <a:lstStyle/>
          <a:p>
            <a:r>
              <a:rPr lang="en-US" smtClean="0"/>
              <a:t>Natura 2000: CZM, 2 Jul 2010</a:t>
            </a:r>
          </a:p>
        </p:txBody>
      </p:sp>
      <p:sp>
        <p:nvSpPr>
          <p:cNvPr id="33796" name="Rectangle 2"/>
          <p:cNvSpPr>
            <a:spLocks noGrp="1" noChangeArrowheads="1"/>
          </p:cNvSpPr>
          <p:nvPr>
            <p:ph type="title"/>
          </p:nvPr>
        </p:nvSpPr>
        <p:spPr/>
        <p:txBody>
          <a:bodyPr/>
          <a:lstStyle/>
          <a:p>
            <a:pPr algn="r" eaLnBrk="1" hangingPunct="1"/>
            <a:r>
              <a:rPr lang="nb-NO" sz="4000" smtClean="0"/>
              <a:t>On networks, IV</a:t>
            </a:r>
            <a:endParaRPr lang="en-US" sz="4000" smtClean="0"/>
          </a:p>
        </p:txBody>
      </p:sp>
      <p:sp>
        <p:nvSpPr>
          <p:cNvPr id="33797" name="Rectangle 3"/>
          <p:cNvSpPr>
            <a:spLocks noGrp="1" noChangeArrowheads="1"/>
          </p:cNvSpPr>
          <p:nvPr>
            <p:ph type="body" idx="1"/>
          </p:nvPr>
        </p:nvSpPr>
        <p:spPr/>
        <p:txBody>
          <a:bodyPr/>
          <a:lstStyle/>
          <a:p>
            <a:pPr eaLnBrk="1" hangingPunct="1"/>
            <a:r>
              <a:rPr lang="nb-NO" smtClean="0"/>
              <a:t>Case: Bulgaria’s near past</a:t>
            </a:r>
          </a:p>
          <a:p>
            <a:pPr lvl="1" eaLnBrk="1" hangingPunct="1"/>
            <a:r>
              <a:rPr lang="nb-NO" smtClean="0"/>
              <a:t>Negative aspects of a hierarchical societal structure</a:t>
            </a:r>
          </a:p>
          <a:p>
            <a:pPr lvl="1" eaLnBrk="1" hangingPunct="1"/>
            <a:r>
              <a:rPr lang="nb-NO" smtClean="0"/>
              <a:t>Individuals affiliated with public institutions often do not contribute, for specific reasons. What are some examples of this?</a:t>
            </a:r>
          </a:p>
          <a:p>
            <a:pPr lvl="1" eaLnBrk="1" hangingPunct="1"/>
            <a:endParaRPr lang="nb-NO" smtClean="0"/>
          </a:p>
        </p:txBody>
      </p:sp>
      <p:sp>
        <p:nvSpPr>
          <p:cNvPr id="33798" name="Plassholder for lysbildenummer 6"/>
          <p:cNvSpPr>
            <a:spLocks noGrp="1"/>
          </p:cNvSpPr>
          <p:nvPr>
            <p:ph type="sldNum" sz="quarter" idx="12"/>
          </p:nvPr>
        </p:nvSpPr>
        <p:spPr>
          <a:noFill/>
        </p:spPr>
        <p:txBody>
          <a:bodyPr/>
          <a:lstStyle/>
          <a:p>
            <a:fld id="{1351DF21-92DA-4B4B-9F00-3F2AB3FBC647}" type="slidenum">
              <a:rPr lang="en-US" smtClean="0"/>
              <a:pPr/>
              <a:t>32</a:t>
            </a:fld>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ssholder for dato 3"/>
          <p:cNvSpPr>
            <a:spLocks noGrp="1"/>
          </p:cNvSpPr>
          <p:nvPr>
            <p:ph type="dt" sz="quarter" idx="10"/>
          </p:nvPr>
        </p:nvSpPr>
        <p:spPr>
          <a:noFill/>
        </p:spPr>
        <p:txBody>
          <a:bodyPr/>
          <a:lstStyle/>
          <a:p>
            <a:r>
              <a:rPr lang="en-US" smtClean="0"/>
              <a:t>BSNN workshop, Varna</a:t>
            </a:r>
          </a:p>
        </p:txBody>
      </p:sp>
      <p:sp>
        <p:nvSpPr>
          <p:cNvPr id="34819" name="Plassholder for bunntekst 4"/>
          <p:cNvSpPr>
            <a:spLocks noGrp="1"/>
          </p:cNvSpPr>
          <p:nvPr>
            <p:ph type="ftr" sz="quarter" idx="11"/>
          </p:nvPr>
        </p:nvSpPr>
        <p:spPr>
          <a:noFill/>
        </p:spPr>
        <p:txBody>
          <a:bodyPr/>
          <a:lstStyle/>
          <a:p>
            <a:r>
              <a:rPr lang="en-US" smtClean="0"/>
              <a:t>Natura 2000: CZM, 2 Jul 2010</a:t>
            </a:r>
          </a:p>
        </p:txBody>
      </p:sp>
      <p:sp>
        <p:nvSpPr>
          <p:cNvPr id="34820" name="Rectangle 2"/>
          <p:cNvSpPr>
            <a:spLocks noGrp="1" noChangeArrowheads="1"/>
          </p:cNvSpPr>
          <p:nvPr>
            <p:ph type="title"/>
          </p:nvPr>
        </p:nvSpPr>
        <p:spPr/>
        <p:txBody>
          <a:bodyPr/>
          <a:lstStyle/>
          <a:p>
            <a:pPr algn="r" eaLnBrk="1" hangingPunct="1"/>
            <a:r>
              <a:rPr lang="nb-NO" sz="4000" smtClean="0">
                <a:solidFill>
                  <a:schemeClr val="tx1"/>
                </a:solidFill>
              </a:rPr>
              <a:t>Issues in networking, I</a:t>
            </a:r>
            <a:endParaRPr lang="en-US" sz="4000" smtClean="0"/>
          </a:p>
        </p:txBody>
      </p:sp>
      <p:sp>
        <p:nvSpPr>
          <p:cNvPr id="34821" name="Rectangle 3"/>
          <p:cNvSpPr>
            <a:spLocks noGrp="1" noChangeArrowheads="1"/>
          </p:cNvSpPr>
          <p:nvPr>
            <p:ph type="body" idx="1"/>
          </p:nvPr>
        </p:nvSpPr>
        <p:spPr/>
        <p:txBody>
          <a:bodyPr/>
          <a:lstStyle/>
          <a:p>
            <a:pPr eaLnBrk="1" hangingPunct="1"/>
            <a:r>
              <a:rPr lang="nb-NO" smtClean="0"/>
              <a:t>Conflicts and conflict management</a:t>
            </a:r>
          </a:p>
          <a:p>
            <a:pPr lvl="1" eaLnBrk="1" hangingPunct="1"/>
            <a:r>
              <a:rPr lang="nb-NO" smtClean="0"/>
              <a:t>Why do conflicts arise?</a:t>
            </a:r>
          </a:p>
          <a:p>
            <a:pPr lvl="1" eaLnBrk="1" hangingPunct="1"/>
            <a:r>
              <a:rPr lang="nb-NO" smtClean="0"/>
              <a:t>Who are key stakeholders in the coastal region?</a:t>
            </a:r>
          </a:p>
          <a:p>
            <a:pPr lvl="1" eaLnBrk="1" hangingPunct="1"/>
            <a:r>
              <a:rPr lang="nb-NO" smtClean="0"/>
              <a:t>What are their views?</a:t>
            </a:r>
          </a:p>
          <a:p>
            <a:pPr lvl="1" eaLnBrk="1" hangingPunct="1"/>
            <a:r>
              <a:rPr lang="nb-NO" smtClean="0"/>
              <a:t>How do </a:t>
            </a:r>
            <a:r>
              <a:rPr lang="nb-NO" i="1" smtClean="0"/>
              <a:t>latent</a:t>
            </a:r>
            <a:r>
              <a:rPr lang="nb-NO" smtClean="0"/>
              <a:t> conflicts become </a:t>
            </a:r>
            <a:r>
              <a:rPr lang="nb-NO" i="1" smtClean="0"/>
              <a:t>real</a:t>
            </a:r>
            <a:r>
              <a:rPr lang="nb-NO" smtClean="0"/>
              <a:t>?</a:t>
            </a:r>
          </a:p>
          <a:p>
            <a:pPr lvl="1" eaLnBrk="1" hangingPunct="1"/>
            <a:r>
              <a:rPr lang="nb-NO" smtClean="0"/>
              <a:t>Conflicts are normal</a:t>
            </a:r>
          </a:p>
          <a:p>
            <a:pPr lvl="1" eaLnBrk="1" hangingPunct="1"/>
            <a:r>
              <a:rPr lang="nb-NO" smtClean="0"/>
              <a:t>What are your experiences with conflicts?</a:t>
            </a:r>
          </a:p>
        </p:txBody>
      </p:sp>
      <p:sp>
        <p:nvSpPr>
          <p:cNvPr id="34822" name="Plassholder for lysbildenummer 6"/>
          <p:cNvSpPr>
            <a:spLocks noGrp="1"/>
          </p:cNvSpPr>
          <p:nvPr>
            <p:ph type="sldNum" sz="quarter" idx="12"/>
          </p:nvPr>
        </p:nvSpPr>
        <p:spPr>
          <a:noFill/>
        </p:spPr>
        <p:txBody>
          <a:bodyPr/>
          <a:lstStyle/>
          <a:p>
            <a:fld id="{5DCD0D9C-910B-46C8-84B0-644A7F68ACEF}" type="slidenum">
              <a:rPr lang="en-US" smtClean="0"/>
              <a:pPr/>
              <a:t>33</a:t>
            </a:fld>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Plassholder for dato 3"/>
          <p:cNvSpPr>
            <a:spLocks noGrp="1"/>
          </p:cNvSpPr>
          <p:nvPr>
            <p:ph type="dt" sz="quarter" idx="10"/>
          </p:nvPr>
        </p:nvSpPr>
        <p:spPr>
          <a:noFill/>
        </p:spPr>
        <p:txBody>
          <a:bodyPr/>
          <a:lstStyle/>
          <a:p>
            <a:r>
              <a:rPr lang="en-US" smtClean="0"/>
              <a:t>BSNN workshop, Varna</a:t>
            </a:r>
          </a:p>
        </p:txBody>
      </p:sp>
      <p:sp>
        <p:nvSpPr>
          <p:cNvPr id="35843" name="Plassholder for bunntekst 4"/>
          <p:cNvSpPr>
            <a:spLocks noGrp="1"/>
          </p:cNvSpPr>
          <p:nvPr>
            <p:ph type="ftr" sz="quarter" idx="11"/>
          </p:nvPr>
        </p:nvSpPr>
        <p:spPr>
          <a:noFill/>
        </p:spPr>
        <p:txBody>
          <a:bodyPr/>
          <a:lstStyle/>
          <a:p>
            <a:r>
              <a:rPr lang="en-US" smtClean="0"/>
              <a:t>Natura 2000: CZM, 2 Jul 2010</a:t>
            </a:r>
          </a:p>
        </p:txBody>
      </p:sp>
      <p:sp>
        <p:nvSpPr>
          <p:cNvPr id="35844" name="Rectangle 2"/>
          <p:cNvSpPr>
            <a:spLocks noGrp="1" noChangeArrowheads="1"/>
          </p:cNvSpPr>
          <p:nvPr>
            <p:ph type="title"/>
          </p:nvPr>
        </p:nvSpPr>
        <p:spPr/>
        <p:txBody>
          <a:bodyPr/>
          <a:lstStyle/>
          <a:p>
            <a:pPr algn="r" eaLnBrk="1" hangingPunct="1"/>
            <a:r>
              <a:rPr lang="nb-NO" sz="4000" smtClean="0"/>
              <a:t>Issues in networking, II </a:t>
            </a:r>
            <a:endParaRPr lang="en-US" sz="4000" smtClean="0"/>
          </a:p>
        </p:txBody>
      </p:sp>
      <p:sp>
        <p:nvSpPr>
          <p:cNvPr id="35845" name="Rectangle 3"/>
          <p:cNvSpPr>
            <a:spLocks noGrp="1" noChangeArrowheads="1"/>
          </p:cNvSpPr>
          <p:nvPr>
            <p:ph type="body" idx="1"/>
          </p:nvPr>
        </p:nvSpPr>
        <p:spPr/>
        <p:txBody>
          <a:bodyPr/>
          <a:lstStyle/>
          <a:p>
            <a:pPr eaLnBrk="1" hangingPunct="1"/>
            <a:r>
              <a:rPr lang="nb-NO" smtClean="0"/>
              <a:t>Trust</a:t>
            </a:r>
          </a:p>
          <a:p>
            <a:pPr lvl="1" eaLnBrk="1" hangingPunct="1"/>
            <a:r>
              <a:rPr lang="nb-NO" smtClean="0"/>
              <a:t>What is trust?</a:t>
            </a:r>
          </a:p>
          <a:p>
            <a:pPr lvl="1" eaLnBrk="1" hangingPunct="1"/>
            <a:r>
              <a:rPr lang="nb-NO" smtClean="0"/>
              <a:t>Absence of trust often leads to conflict</a:t>
            </a:r>
          </a:p>
          <a:p>
            <a:pPr lvl="1" eaLnBrk="1" hangingPunct="1"/>
            <a:r>
              <a:rPr lang="nb-NO" smtClean="0"/>
              <a:t>How to build trust</a:t>
            </a:r>
          </a:p>
          <a:p>
            <a:pPr lvl="1" eaLnBrk="1" hangingPunct="1"/>
            <a:r>
              <a:rPr lang="nb-NO" smtClean="0"/>
              <a:t>Participants to presnet own experiences</a:t>
            </a:r>
          </a:p>
          <a:p>
            <a:pPr eaLnBrk="1" hangingPunct="1"/>
            <a:r>
              <a:rPr lang="nb-NO" smtClean="0"/>
              <a:t>The harmony model  </a:t>
            </a:r>
            <a:r>
              <a:rPr lang="nb-NO" sz="2400" smtClean="0"/>
              <a:t>(see following 5 slides)</a:t>
            </a:r>
          </a:p>
        </p:txBody>
      </p:sp>
      <p:sp>
        <p:nvSpPr>
          <p:cNvPr id="35846" name="Plassholder for lysbildenummer 6"/>
          <p:cNvSpPr>
            <a:spLocks noGrp="1"/>
          </p:cNvSpPr>
          <p:nvPr>
            <p:ph type="sldNum" sz="quarter" idx="12"/>
          </p:nvPr>
        </p:nvSpPr>
        <p:spPr>
          <a:noFill/>
        </p:spPr>
        <p:txBody>
          <a:bodyPr/>
          <a:lstStyle/>
          <a:p>
            <a:fld id="{7371A7DF-F561-4F00-A112-81ABC0ACFF3D}" type="slidenum">
              <a:rPr lang="en-US" smtClean="0"/>
              <a:pPr/>
              <a:t>34</a:t>
            </a:fld>
            <a:endParaRPr 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lassholder for dato 3"/>
          <p:cNvSpPr>
            <a:spLocks noGrp="1"/>
          </p:cNvSpPr>
          <p:nvPr>
            <p:ph type="dt" sz="quarter" idx="10"/>
          </p:nvPr>
        </p:nvSpPr>
        <p:spPr>
          <a:noFill/>
        </p:spPr>
        <p:txBody>
          <a:bodyPr/>
          <a:lstStyle/>
          <a:p>
            <a:r>
              <a:rPr lang="en-US" smtClean="0"/>
              <a:t>BSNN workshop, Varna</a:t>
            </a:r>
          </a:p>
        </p:txBody>
      </p:sp>
      <p:sp>
        <p:nvSpPr>
          <p:cNvPr id="36867" name="Plassholder for bunntekst 4"/>
          <p:cNvSpPr>
            <a:spLocks noGrp="1"/>
          </p:cNvSpPr>
          <p:nvPr>
            <p:ph type="ftr" sz="quarter" idx="11"/>
          </p:nvPr>
        </p:nvSpPr>
        <p:spPr>
          <a:noFill/>
        </p:spPr>
        <p:txBody>
          <a:bodyPr/>
          <a:lstStyle/>
          <a:p>
            <a:r>
              <a:rPr lang="en-US" smtClean="0"/>
              <a:t>Natura 2000: CZM, 2 Jul 2010</a:t>
            </a:r>
          </a:p>
        </p:txBody>
      </p:sp>
      <p:sp>
        <p:nvSpPr>
          <p:cNvPr id="36868" name="Rectangle 2"/>
          <p:cNvSpPr>
            <a:spLocks noGrp="1" noChangeArrowheads="1"/>
          </p:cNvSpPr>
          <p:nvPr>
            <p:ph type="title"/>
          </p:nvPr>
        </p:nvSpPr>
        <p:spPr/>
        <p:txBody>
          <a:bodyPr/>
          <a:lstStyle/>
          <a:p>
            <a:pPr algn="r" eaLnBrk="1" hangingPunct="1"/>
            <a:r>
              <a:rPr lang="nb-NO" sz="4000" smtClean="0"/>
              <a:t>Issues in networking, III</a:t>
            </a:r>
            <a:endParaRPr lang="en-US" sz="4000" smtClean="0"/>
          </a:p>
        </p:txBody>
      </p:sp>
      <p:sp>
        <p:nvSpPr>
          <p:cNvPr id="36869" name="Rectangle 3"/>
          <p:cNvSpPr>
            <a:spLocks noGrp="1" noChangeArrowheads="1"/>
          </p:cNvSpPr>
          <p:nvPr>
            <p:ph type="body" idx="1"/>
          </p:nvPr>
        </p:nvSpPr>
        <p:spPr/>
        <p:txBody>
          <a:bodyPr/>
          <a:lstStyle/>
          <a:p>
            <a:pPr eaLnBrk="1" hangingPunct="1">
              <a:buFontTx/>
              <a:buNone/>
            </a:pPr>
            <a:r>
              <a:rPr lang="nb-NO" u="sng" smtClean="0"/>
              <a:t>Harmony model, no. 1</a:t>
            </a:r>
          </a:p>
          <a:p>
            <a:pPr eaLnBrk="1" hangingPunct="1">
              <a:buFontTx/>
              <a:buNone/>
            </a:pPr>
            <a:endParaRPr lang="nb-NO" smtClean="0"/>
          </a:p>
          <a:p>
            <a:pPr eaLnBrk="1" hangingPunct="1">
              <a:buFontTx/>
              <a:buNone/>
            </a:pPr>
            <a:r>
              <a:rPr lang="nb-NO" sz="2800" smtClean="0"/>
              <a:t>Support       Support                Increase democracy</a:t>
            </a:r>
          </a:p>
          <a:p>
            <a:pPr eaLnBrk="1" hangingPunct="1">
              <a:buFontTx/>
              <a:buNone/>
            </a:pPr>
            <a:r>
              <a:rPr lang="nb-NO" sz="2800" smtClean="0"/>
              <a:t>org.    	 civil society          &amp; economic dev.</a:t>
            </a:r>
          </a:p>
          <a:p>
            <a:pPr eaLnBrk="1" hangingPunct="1">
              <a:buFontTx/>
              <a:buNone/>
            </a:pPr>
            <a:endParaRPr lang="nb-NO" smtClean="0"/>
          </a:p>
          <a:p>
            <a:pPr eaLnBrk="1" hangingPunct="1"/>
            <a:r>
              <a:rPr lang="nb-NO" smtClean="0"/>
              <a:t>Building organizations = building societies</a:t>
            </a:r>
          </a:p>
          <a:p>
            <a:pPr eaLnBrk="1" hangingPunct="1"/>
            <a:r>
              <a:rPr lang="nb-NO" smtClean="0"/>
              <a:t>Supporting civil society is positive in itself, anytime and anywhere</a:t>
            </a:r>
            <a:endParaRPr lang="en-US" smtClean="0"/>
          </a:p>
        </p:txBody>
      </p:sp>
      <p:sp>
        <p:nvSpPr>
          <p:cNvPr id="36870" name="Line 5"/>
          <p:cNvSpPr>
            <a:spLocks noChangeShapeType="1"/>
          </p:cNvSpPr>
          <p:nvPr/>
        </p:nvSpPr>
        <p:spPr bwMode="auto">
          <a:xfrm>
            <a:off x="1852613" y="3357563"/>
            <a:ext cx="576262" cy="0"/>
          </a:xfrm>
          <a:prstGeom prst="line">
            <a:avLst/>
          </a:prstGeom>
          <a:noFill/>
          <a:ln w="57150">
            <a:solidFill>
              <a:schemeClr val="tx1"/>
            </a:solidFill>
            <a:round/>
            <a:headEnd/>
            <a:tailEnd type="triangle" w="med" len="med"/>
          </a:ln>
        </p:spPr>
        <p:txBody>
          <a:bodyPr/>
          <a:lstStyle/>
          <a:p>
            <a:endParaRPr lang="en-US"/>
          </a:p>
        </p:txBody>
      </p:sp>
      <p:sp>
        <p:nvSpPr>
          <p:cNvPr id="36871" name="Line 6"/>
          <p:cNvSpPr>
            <a:spLocks noChangeShapeType="1"/>
          </p:cNvSpPr>
          <p:nvPr/>
        </p:nvSpPr>
        <p:spPr bwMode="auto">
          <a:xfrm>
            <a:off x="4495800" y="3357563"/>
            <a:ext cx="576263" cy="0"/>
          </a:xfrm>
          <a:prstGeom prst="line">
            <a:avLst/>
          </a:prstGeom>
          <a:noFill/>
          <a:ln w="57150">
            <a:solidFill>
              <a:schemeClr val="tx1"/>
            </a:solidFill>
            <a:round/>
            <a:headEnd/>
            <a:tailEnd type="triangle" w="med" len="med"/>
          </a:ln>
        </p:spPr>
        <p:txBody>
          <a:bodyPr/>
          <a:lstStyle/>
          <a:p>
            <a:endParaRPr lang="en-US"/>
          </a:p>
        </p:txBody>
      </p:sp>
      <p:sp>
        <p:nvSpPr>
          <p:cNvPr id="36872" name="Plassholder for lysbildenummer 8"/>
          <p:cNvSpPr>
            <a:spLocks noGrp="1"/>
          </p:cNvSpPr>
          <p:nvPr>
            <p:ph type="sldNum" sz="quarter" idx="12"/>
          </p:nvPr>
        </p:nvSpPr>
        <p:spPr>
          <a:noFill/>
        </p:spPr>
        <p:txBody>
          <a:bodyPr/>
          <a:lstStyle/>
          <a:p>
            <a:fld id="{7EDD6D8B-3B31-4AE5-AA41-B717A66C6775}" type="slidenum">
              <a:rPr lang="en-US" smtClean="0"/>
              <a:pPr/>
              <a:t>35</a:t>
            </a:fld>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ssholder for dato 3"/>
          <p:cNvSpPr>
            <a:spLocks noGrp="1"/>
          </p:cNvSpPr>
          <p:nvPr>
            <p:ph type="dt" sz="quarter" idx="10"/>
          </p:nvPr>
        </p:nvSpPr>
        <p:spPr>
          <a:noFill/>
        </p:spPr>
        <p:txBody>
          <a:bodyPr/>
          <a:lstStyle/>
          <a:p>
            <a:r>
              <a:rPr lang="en-US" smtClean="0"/>
              <a:t>BSNN workshop, Varna</a:t>
            </a:r>
          </a:p>
        </p:txBody>
      </p:sp>
      <p:sp>
        <p:nvSpPr>
          <p:cNvPr id="37891" name="Plassholder for bunntekst 4"/>
          <p:cNvSpPr>
            <a:spLocks noGrp="1"/>
          </p:cNvSpPr>
          <p:nvPr>
            <p:ph type="ftr" sz="quarter" idx="11"/>
          </p:nvPr>
        </p:nvSpPr>
        <p:spPr>
          <a:noFill/>
        </p:spPr>
        <p:txBody>
          <a:bodyPr/>
          <a:lstStyle/>
          <a:p>
            <a:r>
              <a:rPr lang="en-US" smtClean="0"/>
              <a:t>Natura 2000: CZM, 2 Jul 2010</a:t>
            </a:r>
          </a:p>
        </p:txBody>
      </p:sp>
      <p:sp>
        <p:nvSpPr>
          <p:cNvPr id="37892" name="Rectangle 2"/>
          <p:cNvSpPr>
            <a:spLocks noGrp="1" noChangeArrowheads="1"/>
          </p:cNvSpPr>
          <p:nvPr>
            <p:ph type="title"/>
          </p:nvPr>
        </p:nvSpPr>
        <p:spPr/>
        <p:txBody>
          <a:bodyPr/>
          <a:lstStyle/>
          <a:p>
            <a:pPr algn="r" eaLnBrk="1" hangingPunct="1"/>
            <a:r>
              <a:rPr lang="nb-NO" sz="4000" smtClean="0"/>
              <a:t>Issues in networking, IV </a:t>
            </a:r>
            <a:endParaRPr lang="en-US" sz="4000" smtClean="0"/>
          </a:p>
        </p:txBody>
      </p:sp>
      <p:sp>
        <p:nvSpPr>
          <p:cNvPr id="37893" name="Rectangle 3"/>
          <p:cNvSpPr>
            <a:spLocks noGrp="1" noChangeArrowheads="1"/>
          </p:cNvSpPr>
          <p:nvPr>
            <p:ph type="body" idx="1"/>
          </p:nvPr>
        </p:nvSpPr>
        <p:spPr/>
        <p:txBody>
          <a:bodyPr/>
          <a:lstStyle/>
          <a:p>
            <a:pPr eaLnBrk="1" hangingPunct="1">
              <a:buFontTx/>
              <a:buNone/>
            </a:pPr>
            <a:r>
              <a:rPr lang="nb-NO" u="sng" smtClean="0"/>
              <a:t>Harmony model, no. 2</a:t>
            </a:r>
          </a:p>
          <a:p>
            <a:pPr eaLnBrk="1" hangingPunct="1"/>
            <a:r>
              <a:rPr lang="nb-NO" smtClean="0"/>
              <a:t>Lacking understanding of conflicts and differences of interest</a:t>
            </a:r>
          </a:p>
          <a:p>
            <a:pPr eaLnBrk="1" hangingPunct="1"/>
            <a:r>
              <a:rPr lang="nb-NO" smtClean="0"/>
              <a:t>Development is a transformation: new interests win and older ones disappear</a:t>
            </a:r>
          </a:p>
          <a:p>
            <a:pPr eaLnBrk="1" hangingPunct="1"/>
            <a:r>
              <a:rPr lang="nb-NO" smtClean="0"/>
              <a:t>Strong organizations for new interests can support development, and vice versa</a:t>
            </a:r>
          </a:p>
        </p:txBody>
      </p:sp>
      <p:sp>
        <p:nvSpPr>
          <p:cNvPr id="37894" name="Plassholder for lysbildenummer 6"/>
          <p:cNvSpPr>
            <a:spLocks noGrp="1"/>
          </p:cNvSpPr>
          <p:nvPr>
            <p:ph type="sldNum" sz="quarter" idx="12"/>
          </p:nvPr>
        </p:nvSpPr>
        <p:spPr>
          <a:noFill/>
        </p:spPr>
        <p:txBody>
          <a:bodyPr/>
          <a:lstStyle/>
          <a:p>
            <a:fld id="{3DFEF641-E0A5-430D-83D5-D14E9296DE1A}" type="slidenum">
              <a:rPr lang="en-US" smtClean="0"/>
              <a:pPr/>
              <a:t>36</a:t>
            </a:fld>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lassholder for dato 3"/>
          <p:cNvSpPr>
            <a:spLocks noGrp="1"/>
          </p:cNvSpPr>
          <p:nvPr>
            <p:ph type="dt" sz="quarter" idx="10"/>
          </p:nvPr>
        </p:nvSpPr>
        <p:spPr>
          <a:noFill/>
        </p:spPr>
        <p:txBody>
          <a:bodyPr/>
          <a:lstStyle/>
          <a:p>
            <a:r>
              <a:rPr lang="en-US" smtClean="0"/>
              <a:t>BSNN workshop, Varna</a:t>
            </a:r>
          </a:p>
        </p:txBody>
      </p:sp>
      <p:sp>
        <p:nvSpPr>
          <p:cNvPr id="38915" name="Plassholder for bunntekst 4"/>
          <p:cNvSpPr>
            <a:spLocks noGrp="1"/>
          </p:cNvSpPr>
          <p:nvPr>
            <p:ph type="ftr" sz="quarter" idx="11"/>
          </p:nvPr>
        </p:nvSpPr>
        <p:spPr>
          <a:noFill/>
        </p:spPr>
        <p:txBody>
          <a:bodyPr/>
          <a:lstStyle/>
          <a:p>
            <a:r>
              <a:rPr lang="en-US" smtClean="0"/>
              <a:t>Natura 2000: CZM, 2 Jul 2010</a:t>
            </a:r>
          </a:p>
        </p:txBody>
      </p:sp>
      <p:sp>
        <p:nvSpPr>
          <p:cNvPr id="38916" name="Rectangle 2"/>
          <p:cNvSpPr>
            <a:spLocks noGrp="1" noChangeArrowheads="1"/>
          </p:cNvSpPr>
          <p:nvPr>
            <p:ph type="title"/>
          </p:nvPr>
        </p:nvSpPr>
        <p:spPr/>
        <p:txBody>
          <a:bodyPr/>
          <a:lstStyle/>
          <a:p>
            <a:pPr algn="r" eaLnBrk="1" hangingPunct="1"/>
            <a:r>
              <a:rPr lang="nb-NO" sz="4000" smtClean="0"/>
              <a:t>Issues in networking, V </a:t>
            </a:r>
            <a:endParaRPr lang="en-US" sz="4000" smtClean="0"/>
          </a:p>
        </p:txBody>
      </p:sp>
      <p:sp>
        <p:nvSpPr>
          <p:cNvPr id="38917" name="Rectangle 3"/>
          <p:cNvSpPr>
            <a:spLocks noGrp="1" noChangeArrowheads="1"/>
          </p:cNvSpPr>
          <p:nvPr>
            <p:ph type="body" idx="1"/>
          </p:nvPr>
        </p:nvSpPr>
        <p:spPr/>
        <p:txBody>
          <a:bodyPr/>
          <a:lstStyle/>
          <a:p>
            <a:pPr eaLnBrk="1" hangingPunct="1">
              <a:buFontTx/>
              <a:buNone/>
            </a:pPr>
            <a:r>
              <a:rPr lang="nb-NO" u="sng" smtClean="0"/>
              <a:t>Harmony model, no. 3</a:t>
            </a:r>
          </a:p>
          <a:p>
            <a:pPr eaLnBrk="1" hangingPunct="1"/>
            <a:r>
              <a:rPr lang="nb-NO" smtClean="0"/>
              <a:t>Country cooperation: strong </a:t>
            </a:r>
            <a:r>
              <a:rPr lang="nb-NO" i="1" smtClean="0"/>
              <a:t>external</a:t>
            </a:r>
            <a:r>
              <a:rPr lang="nb-NO" smtClean="0"/>
              <a:t> force</a:t>
            </a:r>
          </a:p>
          <a:p>
            <a:pPr lvl="1" eaLnBrk="1" hangingPunct="1"/>
            <a:r>
              <a:rPr lang="nb-NO" smtClean="0"/>
              <a:t>Interfer in social, political and ec. processes</a:t>
            </a:r>
          </a:p>
          <a:p>
            <a:pPr eaLnBrk="1" hangingPunct="1"/>
            <a:r>
              <a:rPr lang="nb-NO" smtClean="0"/>
              <a:t>Civil society: there will be growth in organizations with varying legitimation</a:t>
            </a:r>
          </a:p>
          <a:p>
            <a:pPr eaLnBrk="1" hangingPunct="1"/>
            <a:r>
              <a:rPr lang="nb-NO" smtClean="0"/>
              <a:t>Local stakeholders receive resources, which in turn may impact the balance between groups and interests</a:t>
            </a:r>
          </a:p>
        </p:txBody>
      </p:sp>
      <p:sp>
        <p:nvSpPr>
          <p:cNvPr id="38918" name="Plassholder for lysbildenummer 6"/>
          <p:cNvSpPr>
            <a:spLocks noGrp="1"/>
          </p:cNvSpPr>
          <p:nvPr>
            <p:ph type="sldNum" sz="quarter" idx="12"/>
          </p:nvPr>
        </p:nvSpPr>
        <p:spPr>
          <a:noFill/>
        </p:spPr>
        <p:txBody>
          <a:bodyPr/>
          <a:lstStyle/>
          <a:p>
            <a:fld id="{C4EE01EF-046B-44DA-A2C8-23363ED484CC}" type="slidenum">
              <a:rPr lang="en-US" smtClean="0"/>
              <a:pPr/>
              <a:t>37</a:t>
            </a:fld>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ssholder for dato 3"/>
          <p:cNvSpPr>
            <a:spLocks noGrp="1"/>
          </p:cNvSpPr>
          <p:nvPr>
            <p:ph type="dt" sz="quarter" idx="10"/>
          </p:nvPr>
        </p:nvSpPr>
        <p:spPr>
          <a:noFill/>
        </p:spPr>
        <p:txBody>
          <a:bodyPr/>
          <a:lstStyle/>
          <a:p>
            <a:r>
              <a:rPr lang="en-US" smtClean="0"/>
              <a:t>BSNN workshop, Varna</a:t>
            </a:r>
          </a:p>
        </p:txBody>
      </p:sp>
      <p:sp>
        <p:nvSpPr>
          <p:cNvPr id="39939" name="Plassholder for bunntekst 4"/>
          <p:cNvSpPr>
            <a:spLocks noGrp="1"/>
          </p:cNvSpPr>
          <p:nvPr>
            <p:ph type="ftr" sz="quarter" idx="11"/>
          </p:nvPr>
        </p:nvSpPr>
        <p:spPr>
          <a:noFill/>
        </p:spPr>
        <p:txBody>
          <a:bodyPr/>
          <a:lstStyle/>
          <a:p>
            <a:r>
              <a:rPr lang="en-US" smtClean="0"/>
              <a:t>Natura 2000: CZM, 2 Jul 2010</a:t>
            </a:r>
          </a:p>
        </p:txBody>
      </p:sp>
      <p:sp>
        <p:nvSpPr>
          <p:cNvPr id="39940" name="Rectangle 2"/>
          <p:cNvSpPr>
            <a:spLocks noGrp="1" noChangeArrowheads="1"/>
          </p:cNvSpPr>
          <p:nvPr>
            <p:ph type="title"/>
          </p:nvPr>
        </p:nvSpPr>
        <p:spPr/>
        <p:txBody>
          <a:bodyPr/>
          <a:lstStyle/>
          <a:p>
            <a:pPr algn="r" eaLnBrk="1" hangingPunct="1"/>
            <a:r>
              <a:rPr lang="nb-NO" sz="4000" smtClean="0"/>
              <a:t>Issues in networking, VI</a:t>
            </a:r>
            <a:endParaRPr lang="en-US" sz="4000" smtClean="0"/>
          </a:p>
        </p:txBody>
      </p:sp>
      <p:sp>
        <p:nvSpPr>
          <p:cNvPr id="39941" name="Rectangle 3"/>
          <p:cNvSpPr>
            <a:spLocks noGrp="1" noChangeArrowheads="1"/>
          </p:cNvSpPr>
          <p:nvPr>
            <p:ph type="body" idx="1"/>
          </p:nvPr>
        </p:nvSpPr>
        <p:spPr/>
        <p:txBody>
          <a:bodyPr/>
          <a:lstStyle/>
          <a:p>
            <a:pPr eaLnBrk="1" hangingPunct="1">
              <a:buFontTx/>
              <a:buNone/>
            </a:pPr>
            <a:r>
              <a:rPr lang="nb-NO" u="sng" smtClean="0"/>
              <a:t>Harmony model, no. 4</a:t>
            </a:r>
          </a:p>
          <a:p>
            <a:pPr eaLnBrk="1" hangingPunct="1"/>
            <a:r>
              <a:rPr lang="nb-NO" smtClean="0"/>
              <a:t>Understand the social contract as a colla-borative (co-mgmt.) enterprise between stakeholders with different expertise and comparative advantages</a:t>
            </a:r>
          </a:p>
          <a:p>
            <a:pPr eaLnBrk="1" hangingPunct="1"/>
            <a:r>
              <a:rPr lang="nb-NO" smtClean="0"/>
              <a:t>Get civil society to contribute to political and ec. development that benefit the people</a:t>
            </a:r>
            <a:endParaRPr lang="en-US" smtClean="0"/>
          </a:p>
        </p:txBody>
      </p:sp>
      <p:sp>
        <p:nvSpPr>
          <p:cNvPr id="39942" name="Plassholder for lysbildenummer 6"/>
          <p:cNvSpPr>
            <a:spLocks noGrp="1"/>
          </p:cNvSpPr>
          <p:nvPr>
            <p:ph type="sldNum" sz="quarter" idx="12"/>
          </p:nvPr>
        </p:nvSpPr>
        <p:spPr>
          <a:noFill/>
        </p:spPr>
        <p:txBody>
          <a:bodyPr/>
          <a:lstStyle/>
          <a:p>
            <a:fld id="{752F0437-EE61-4FE1-B6CF-3CD544F1C733}" type="slidenum">
              <a:rPr lang="en-US" smtClean="0"/>
              <a:pPr/>
              <a:t>38</a:t>
            </a:fld>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ssholder for dato 3"/>
          <p:cNvSpPr>
            <a:spLocks noGrp="1"/>
          </p:cNvSpPr>
          <p:nvPr>
            <p:ph type="dt" sz="quarter" idx="10"/>
          </p:nvPr>
        </p:nvSpPr>
        <p:spPr>
          <a:noFill/>
        </p:spPr>
        <p:txBody>
          <a:bodyPr/>
          <a:lstStyle/>
          <a:p>
            <a:r>
              <a:rPr lang="en-US" smtClean="0"/>
              <a:t>BSNN workshop, Varna</a:t>
            </a:r>
          </a:p>
        </p:txBody>
      </p:sp>
      <p:sp>
        <p:nvSpPr>
          <p:cNvPr id="40963" name="Plassholder for bunntekst 4"/>
          <p:cNvSpPr>
            <a:spLocks noGrp="1"/>
          </p:cNvSpPr>
          <p:nvPr>
            <p:ph type="ftr" sz="quarter" idx="11"/>
          </p:nvPr>
        </p:nvSpPr>
        <p:spPr>
          <a:noFill/>
        </p:spPr>
        <p:txBody>
          <a:bodyPr/>
          <a:lstStyle/>
          <a:p>
            <a:r>
              <a:rPr lang="en-US" smtClean="0"/>
              <a:t>Natura 2000: CZM, 2 Jul 2010</a:t>
            </a:r>
          </a:p>
        </p:txBody>
      </p:sp>
      <p:sp>
        <p:nvSpPr>
          <p:cNvPr id="40964" name="Rectangle 2"/>
          <p:cNvSpPr>
            <a:spLocks noGrp="1" noChangeArrowheads="1"/>
          </p:cNvSpPr>
          <p:nvPr>
            <p:ph type="title"/>
          </p:nvPr>
        </p:nvSpPr>
        <p:spPr/>
        <p:txBody>
          <a:bodyPr/>
          <a:lstStyle/>
          <a:p>
            <a:pPr algn="r" eaLnBrk="1" hangingPunct="1"/>
            <a:r>
              <a:rPr lang="nb-NO" sz="4000" smtClean="0"/>
              <a:t>Issues in networking, VII</a:t>
            </a:r>
            <a:endParaRPr lang="en-US" sz="4000" smtClean="0"/>
          </a:p>
        </p:txBody>
      </p:sp>
      <p:sp>
        <p:nvSpPr>
          <p:cNvPr id="40965" name="Rectangle 3"/>
          <p:cNvSpPr>
            <a:spLocks noGrp="1" noChangeArrowheads="1"/>
          </p:cNvSpPr>
          <p:nvPr>
            <p:ph type="body" idx="1"/>
          </p:nvPr>
        </p:nvSpPr>
        <p:spPr/>
        <p:txBody>
          <a:bodyPr/>
          <a:lstStyle/>
          <a:p>
            <a:pPr eaLnBrk="1" hangingPunct="1">
              <a:buFontTx/>
              <a:buNone/>
            </a:pPr>
            <a:r>
              <a:rPr lang="nb-NO" u="sng" smtClean="0"/>
              <a:t>Harmony model, no. 5</a:t>
            </a:r>
          </a:p>
          <a:p>
            <a:pPr eaLnBrk="1" hangingPunct="1"/>
            <a:r>
              <a:rPr lang="nb-NO" smtClean="0"/>
              <a:t>Strong organizations that are </a:t>
            </a:r>
            <a:r>
              <a:rPr lang="nb-NO" i="1" smtClean="0"/>
              <a:t>not</a:t>
            </a:r>
            <a:r>
              <a:rPr lang="nb-NO" smtClean="0"/>
              <a:t> integra-ted into society contribute to segmen ta-tion, opposition and conflicts that hamper development</a:t>
            </a:r>
          </a:p>
          <a:p>
            <a:pPr eaLnBrk="1" hangingPunct="1"/>
            <a:r>
              <a:rPr lang="nb-NO" smtClean="0"/>
              <a:t>Modernization: develop political and administrative institutions that can handle conflicts and overcome obstacles</a:t>
            </a:r>
          </a:p>
        </p:txBody>
      </p:sp>
      <p:sp>
        <p:nvSpPr>
          <p:cNvPr id="40966" name="Plassholder for lysbildenummer 6"/>
          <p:cNvSpPr>
            <a:spLocks noGrp="1"/>
          </p:cNvSpPr>
          <p:nvPr>
            <p:ph type="sldNum" sz="quarter" idx="12"/>
          </p:nvPr>
        </p:nvSpPr>
        <p:spPr>
          <a:noFill/>
        </p:spPr>
        <p:txBody>
          <a:bodyPr/>
          <a:lstStyle/>
          <a:p>
            <a:fld id="{0102475C-0F67-4E4E-80A2-6A3B9B9A9A4A}" type="slidenum">
              <a:rPr lang="en-US" smtClean="0"/>
              <a:pPr/>
              <a:t>39</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lassholder for dato 3"/>
          <p:cNvSpPr>
            <a:spLocks noGrp="1"/>
          </p:cNvSpPr>
          <p:nvPr>
            <p:ph type="dt" sz="quarter" idx="10"/>
          </p:nvPr>
        </p:nvSpPr>
        <p:spPr>
          <a:noFill/>
        </p:spPr>
        <p:txBody>
          <a:bodyPr/>
          <a:lstStyle/>
          <a:p>
            <a:r>
              <a:rPr lang="en-US" smtClean="0"/>
              <a:t>BSNN workshop, Varna</a:t>
            </a:r>
          </a:p>
        </p:txBody>
      </p:sp>
      <p:sp>
        <p:nvSpPr>
          <p:cNvPr id="6147" name="Plassholder for bunntekst 4"/>
          <p:cNvSpPr>
            <a:spLocks noGrp="1"/>
          </p:cNvSpPr>
          <p:nvPr>
            <p:ph type="ftr" sz="quarter" idx="11"/>
          </p:nvPr>
        </p:nvSpPr>
        <p:spPr>
          <a:noFill/>
        </p:spPr>
        <p:txBody>
          <a:bodyPr/>
          <a:lstStyle/>
          <a:p>
            <a:r>
              <a:rPr lang="en-US" smtClean="0"/>
              <a:t>Natura 2000: CZM, 2 Jul 2010</a:t>
            </a:r>
          </a:p>
        </p:txBody>
      </p:sp>
      <p:sp>
        <p:nvSpPr>
          <p:cNvPr id="6148" name="Rectangle 2"/>
          <p:cNvSpPr>
            <a:spLocks noGrp="1" noChangeArrowheads="1"/>
          </p:cNvSpPr>
          <p:nvPr>
            <p:ph type="title"/>
          </p:nvPr>
        </p:nvSpPr>
        <p:spPr>
          <a:xfrm>
            <a:off x="457200" y="836613"/>
            <a:ext cx="8229600" cy="581025"/>
          </a:xfrm>
        </p:spPr>
        <p:txBody>
          <a:bodyPr/>
          <a:lstStyle/>
          <a:p>
            <a:pPr algn="r" eaLnBrk="1" hangingPunct="1"/>
            <a:r>
              <a:rPr lang="nb-NO" sz="4000" smtClean="0"/>
              <a:t>About yourself, II</a:t>
            </a:r>
            <a:endParaRPr lang="en-US" sz="4000" smtClean="0"/>
          </a:p>
        </p:txBody>
      </p:sp>
      <p:sp>
        <p:nvSpPr>
          <p:cNvPr id="6149" name="Rectangle 3"/>
          <p:cNvSpPr>
            <a:spLocks noGrp="1" noChangeArrowheads="1"/>
          </p:cNvSpPr>
          <p:nvPr>
            <p:ph type="body" idx="1"/>
          </p:nvPr>
        </p:nvSpPr>
        <p:spPr/>
        <p:txBody>
          <a:bodyPr/>
          <a:lstStyle/>
          <a:p>
            <a:pPr eaLnBrk="1" hangingPunct="1">
              <a:lnSpc>
                <a:spcPct val="90000"/>
              </a:lnSpc>
            </a:pPr>
            <a:r>
              <a:rPr lang="nb-NO" smtClean="0"/>
              <a:t>List informal and formal relationshiops you ahve with organizations represented here, and with persons that participate in the session</a:t>
            </a:r>
          </a:p>
          <a:p>
            <a:pPr eaLnBrk="1" hangingPunct="1">
              <a:lnSpc>
                <a:spcPct val="90000"/>
              </a:lnSpc>
            </a:pPr>
            <a:r>
              <a:rPr lang="nb-NO" smtClean="0"/>
              <a:t>List relevant projects and activities</a:t>
            </a:r>
          </a:p>
          <a:p>
            <a:pPr eaLnBrk="1" hangingPunct="1">
              <a:lnSpc>
                <a:spcPct val="90000"/>
              </a:lnSpc>
            </a:pPr>
            <a:endParaRPr lang="nb-NO" smtClean="0"/>
          </a:p>
          <a:p>
            <a:pPr eaLnBrk="1" hangingPunct="1">
              <a:lnSpc>
                <a:spcPct val="90000"/>
              </a:lnSpc>
            </a:pPr>
            <a:endParaRPr lang="nb-NO" smtClean="0"/>
          </a:p>
          <a:p>
            <a:pPr eaLnBrk="1" hangingPunct="1">
              <a:lnSpc>
                <a:spcPct val="90000"/>
              </a:lnSpc>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6150" name="Plassholder for lysbildenummer 6"/>
          <p:cNvSpPr>
            <a:spLocks noGrp="1"/>
          </p:cNvSpPr>
          <p:nvPr>
            <p:ph type="sldNum" sz="quarter" idx="12"/>
          </p:nvPr>
        </p:nvSpPr>
        <p:spPr>
          <a:noFill/>
        </p:spPr>
        <p:txBody>
          <a:bodyPr/>
          <a:lstStyle/>
          <a:p>
            <a:fld id="{342AF937-8D25-4A1D-B333-1F22F3FEF7FA}" type="slidenum">
              <a:rPr lang="en-US" smtClean="0"/>
              <a:pPr/>
              <a:t>4</a:t>
            </a:fld>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Plassholder for dato 3"/>
          <p:cNvSpPr>
            <a:spLocks noGrp="1"/>
          </p:cNvSpPr>
          <p:nvPr>
            <p:ph type="dt" sz="quarter" idx="10"/>
          </p:nvPr>
        </p:nvSpPr>
        <p:spPr>
          <a:noFill/>
        </p:spPr>
        <p:txBody>
          <a:bodyPr/>
          <a:lstStyle/>
          <a:p>
            <a:r>
              <a:rPr lang="en-US" smtClean="0"/>
              <a:t>BSNN workshop, Varna</a:t>
            </a:r>
          </a:p>
        </p:txBody>
      </p:sp>
      <p:sp>
        <p:nvSpPr>
          <p:cNvPr id="41987" name="Plassholder for bunntekst 4"/>
          <p:cNvSpPr>
            <a:spLocks noGrp="1"/>
          </p:cNvSpPr>
          <p:nvPr>
            <p:ph type="ftr" sz="quarter" idx="11"/>
          </p:nvPr>
        </p:nvSpPr>
        <p:spPr>
          <a:noFill/>
        </p:spPr>
        <p:txBody>
          <a:bodyPr/>
          <a:lstStyle/>
          <a:p>
            <a:r>
              <a:rPr lang="en-US" smtClean="0"/>
              <a:t>Natura 2000: CZM, 2 Jul 2010</a:t>
            </a:r>
          </a:p>
        </p:txBody>
      </p:sp>
      <p:sp>
        <p:nvSpPr>
          <p:cNvPr id="41988" name="Rectangle 2"/>
          <p:cNvSpPr>
            <a:spLocks noGrp="1" noChangeArrowheads="1"/>
          </p:cNvSpPr>
          <p:nvPr>
            <p:ph type="title"/>
          </p:nvPr>
        </p:nvSpPr>
        <p:spPr/>
        <p:txBody>
          <a:bodyPr/>
          <a:lstStyle/>
          <a:p>
            <a:pPr algn="r" eaLnBrk="1" hangingPunct="1"/>
            <a:r>
              <a:rPr lang="nb-NO" sz="4000" smtClean="0"/>
              <a:t>Examples of networks</a:t>
            </a:r>
            <a:endParaRPr lang="en-US" sz="4000" smtClean="0"/>
          </a:p>
        </p:txBody>
      </p:sp>
      <p:sp>
        <p:nvSpPr>
          <p:cNvPr id="41989" name="Rectangle 3"/>
          <p:cNvSpPr>
            <a:spLocks noGrp="1" noChangeArrowheads="1"/>
          </p:cNvSpPr>
          <p:nvPr>
            <p:ph type="body" idx="1"/>
          </p:nvPr>
        </p:nvSpPr>
        <p:spPr/>
        <p:txBody>
          <a:bodyPr/>
          <a:lstStyle/>
          <a:p>
            <a:pPr eaLnBrk="1" hangingPunct="1"/>
            <a:r>
              <a:rPr lang="nb-NO" smtClean="0"/>
              <a:t>Bulgaria</a:t>
            </a:r>
          </a:p>
          <a:p>
            <a:pPr lvl="1" eaLnBrk="1" hangingPunct="1"/>
            <a:r>
              <a:rPr lang="nb-NO" smtClean="0"/>
              <a:t>Black Sea NGO Network</a:t>
            </a:r>
          </a:p>
          <a:p>
            <a:pPr eaLnBrk="1" hangingPunct="1"/>
            <a:r>
              <a:rPr lang="nb-NO" smtClean="0"/>
              <a:t>Romania and Eastern Europe</a:t>
            </a:r>
          </a:p>
          <a:p>
            <a:pPr lvl="1" eaLnBrk="1" hangingPunct="1"/>
            <a:r>
              <a:rPr lang="nb-NO" smtClean="0"/>
              <a:t>ProSomes (Bistrita Municipal Network)</a:t>
            </a:r>
          </a:p>
          <a:p>
            <a:pPr lvl="1" eaLnBrk="1" hangingPunct="1"/>
            <a:r>
              <a:rPr lang="nb-NO" smtClean="0"/>
              <a:t>Carpathian Network of Protected Areas</a:t>
            </a:r>
          </a:p>
          <a:p>
            <a:pPr eaLnBrk="1" hangingPunct="1"/>
            <a:r>
              <a:rPr lang="nb-NO" smtClean="0"/>
              <a:t>International</a:t>
            </a:r>
          </a:p>
          <a:p>
            <a:pPr lvl="1" eaLnBrk="1" hangingPunct="1"/>
            <a:r>
              <a:rPr lang="nb-NO" smtClean="0"/>
              <a:t>Community-Based Natural Resource Management Network (CBNRM Net) </a:t>
            </a:r>
          </a:p>
        </p:txBody>
      </p:sp>
      <p:sp>
        <p:nvSpPr>
          <p:cNvPr id="41990" name="Plassholder for lysbildenummer 6"/>
          <p:cNvSpPr>
            <a:spLocks noGrp="1"/>
          </p:cNvSpPr>
          <p:nvPr>
            <p:ph type="sldNum" sz="quarter" idx="12"/>
          </p:nvPr>
        </p:nvSpPr>
        <p:spPr>
          <a:noFill/>
        </p:spPr>
        <p:txBody>
          <a:bodyPr/>
          <a:lstStyle/>
          <a:p>
            <a:fld id="{852A580A-3633-4B47-9824-0E55684508F5}" type="slidenum">
              <a:rPr lang="en-US" smtClean="0"/>
              <a:pPr/>
              <a:t>40</a:t>
            </a:fld>
            <a:endParaRPr lang="en-US" smtClean="0"/>
          </a:p>
        </p:txBody>
      </p:sp>
    </p:spTree>
  </p:cSld>
  <p:clrMapOvr>
    <a:masterClrMapping/>
  </p:clrMapOvr>
  <p:transition advClick="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Plassholder for dato 3"/>
          <p:cNvSpPr>
            <a:spLocks noGrp="1"/>
          </p:cNvSpPr>
          <p:nvPr>
            <p:ph type="dt" sz="quarter" idx="10"/>
          </p:nvPr>
        </p:nvSpPr>
        <p:spPr>
          <a:noFill/>
        </p:spPr>
        <p:txBody>
          <a:bodyPr/>
          <a:lstStyle/>
          <a:p>
            <a:r>
              <a:rPr lang="en-US" smtClean="0"/>
              <a:t>BSNN workshop, Varna</a:t>
            </a:r>
          </a:p>
        </p:txBody>
      </p:sp>
      <p:sp>
        <p:nvSpPr>
          <p:cNvPr id="43011" name="Plassholder for bunntekst 4"/>
          <p:cNvSpPr>
            <a:spLocks noGrp="1"/>
          </p:cNvSpPr>
          <p:nvPr>
            <p:ph type="ftr" sz="quarter" idx="11"/>
          </p:nvPr>
        </p:nvSpPr>
        <p:spPr>
          <a:noFill/>
        </p:spPr>
        <p:txBody>
          <a:bodyPr/>
          <a:lstStyle/>
          <a:p>
            <a:r>
              <a:rPr lang="en-US" smtClean="0"/>
              <a:t>Natura 2000: CZM, 2 Jul 2010</a:t>
            </a:r>
          </a:p>
        </p:txBody>
      </p:sp>
      <p:sp>
        <p:nvSpPr>
          <p:cNvPr id="43012" name="Rectangle 2"/>
          <p:cNvSpPr>
            <a:spLocks noGrp="1" noChangeArrowheads="1"/>
          </p:cNvSpPr>
          <p:nvPr>
            <p:ph type="title"/>
          </p:nvPr>
        </p:nvSpPr>
        <p:spPr>
          <a:xfrm>
            <a:off x="485775" y="836613"/>
            <a:ext cx="8229600" cy="581025"/>
          </a:xfrm>
        </p:spPr>
        <p:txBody>
          <a:bodyPr/>
          <a:lstStyle/>
          <a:p>
            <a:pPr algn="r" eaLnBrk="1" hangingPunct="1"/>
            <a:r>
              <a:rPr lang="nb-NO" sz="4000" smtClean="0"/>
              <a:t>Co-management, I</a:t>
            </a:r>
            <a:endParaRPr lang="en-US" sz="4000" smtClean="0"/>
          </a:p>
        </p:txBody>
      </p:sp>
      <p:sp>
        <p:nvSpPr>
          <p:cNvPr id="43013" name="Rectangle 3"/>
          <p:cNvSpPr>
            <a:spLocks noGrp="1" noChangeArrowheads="1"/>
          </p:cNvSpPr>
          <p:nvPr>
            <p:ph type="body" idx="1"/>
          </p:nvPr>
        </p:nvSpPr>
        <p:spPr/>
        <p:txBody>
          <a:bodyPr/>
          <a:lstStyle/>
          <a:p>
            <a:pPr eaLnBrk="1" hangingPunct="1">
              <a:lnSpc>
                <a:spcPct val="90000"/>
              </a:lnSpc>
            </a:pPr>
            <a:r>
              <a:rPr lang="nb-NO" smtClean="0"/>
              <a:t>Co-management</a:t>
            </a:r>
          </a:p>
          <a:p>
            <a:pPr lvl="1" eaLnBrk="1" hangingPunct="1">
              <a:lnSpc>
                <a:spcPct val="90000"/>
              </a:lnSpc>
            </a:pPr>
            <a:r>
              <a:rPr lang="nb-NO" smtClean="0"/>
              <a:t>Association or collaboration between stakeholders that are dissimilar in various respects</a:t>
            </a:r>
          </a:p>
          <a:p>
            <a:pPr lvl="1" eaLnBrk="1" hangingPunct="1">
              <a:lnSpc>
                <a:spcPct val="90000"/>
              </a:lnSpc>
            </a:pPr>
            <a:r>
              <a:rPr lang="nb-NO" smtClean="0"/>
              <a:t>Mostly found between stakeholders at the local level (villages and municipalities) and the national level. That is, these stakeholders are located along a vertical axis. </a:t>
            </a:r>
          </a:p>
          <a:p>
            <a:pPr lvl="1" eaLnBrk="1" hangingPunct="1">
              <a:lnSpc>
                <a:spcPct val="90000"/>
              </a:lnSpc>
            </a:pPr>
            <a:r>
              <a:rPr lang="nb-NO" smtClean="0"/>
              <a:t>Co-management has important advantages in terms of comparative advantages and sharing of responsibilities</a:t>
            </a:r>
          </a:p>
          <a:p>
            <a:pPr eaLnBrk="1" hangingPunct="1">
              <a:lnSpc>
                <a:spcPct val="90000"/>
              </a:lnSpc>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43014" name="Plassholder for lysbildenummer 6"/>
          <p:cNvSpPr>
            <a:spLocks noGrp="1"/>
          </p:cNvSpPr>
          <p:nvPr>
            <p:ph type="sldNum" sz="quarter" idx="12"/>
          </p:nvPr>
        </p:nvSpPr>
        <p:spPr>
          <a:noFill/>
        </p:spPr>
        <p:txBody>
          <a:bodyPr/>
          <a:lstStyle/>
          <a:p>
            <a:fld id="{A6E1496C-805B-45EE-8B55-11328F868FAE}" type="slidenum">
              <a:rPr lang="en-US" smtClean="0"/>
              <a:pPr/>
              <a:t>41</a:t>
            </a:fld>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ssholder for dato 3"/>
          <p:cNvSpPr>
            <a:spLocks noGrp="1"/>
          </p:cNvSpPr>
          <p:nvPr>
            <p:ph type="dt" sz="quarter" idx="10"/>
          </p:nvPr>
        </p:nvSpPr>
        <p:spPr>
          <a:noFill/>
        </p:spPr>
        <p:txBody>
          <a:bodyPr/>
          <a:lstStyle/>
          <a:p>
            <a:r>
              <a:rPr lang="en-US" smtClean="0"/>
              <a:t>BSNN workshop, Varna</a:t>
            </a:r>
          </a:p>
        </p:txBody>
      </p:sp>
      <p:sp>
        <p:nvSpPr>
          <p:cNvPr id="44035" name="Plassholder for bunntekst 4"/>
          <p:cNvSpPr>
            <a:spLocks noGrp="1"/>
          </p:cNvSpPr>
          <p:nvPr>
            <p:ph type="ftr" sz="quarter" idx="11"/>
          </p:nvPr>
        </p:nvSpPr>
        <p:spPr>
          <a:noFill/>
        </p:spPr>
        <p:txBody>
          <a:bodyPr/>
          <a:lstStyle/>
          <a:p>
            <a:r>
              <a:rPr lang="en-US" smtClean="0"/>
              <a:t>Natura 2000: CZM, 2 Jul 2010</a:t>
            </a:r>
          </a:p>
        </p:txBody>
      </p:sp>
      <p:sp>
        <p:nvSpPr>
          <p:cNvPr id="44036" name="Rectangle 2"/>
          <p:cNvSpPr>
            <a:spLocks noGrp="1" noChangeArrowheads="1"/>
          </p:cNvSpPr>
          <p:nvPr>
            <p:ph type="title"/>
          </p:nvPr>
        </p:nvSpPr>
        <p:spPr/>
        <p:txBody>
          <a:bodyPr/>
          <a:lstStyle/>
          <a:p>
            <a:pPr algn="r" eaLnBrk="1" hangingPunct="1"/>
            <a:r>
              <a:rPr lang="nb-NO" sz="4000" smtClean="0"/>
              <a:t>Co-management, II</a:t>
            </a:r>
            <a:endParaRPr lang="en-US" sz="4000" smtClean="0"/>
          </a:p>
        </p:txBody>
      </p:sp>
      <p:sp>
        <p:nvSpPr>
          <p:cNvPr id="44037" name="Rectangle 3"/>
          <p:cNvSpPr>
            <a:spLocks noGrp="1" noChangeArrowheads="1"/>
          </p:cNvSpPr>
          <p:nvPr>
            <p:ph type="body" idx="1"/>
          </p:nvPr>
        </p:nvSpPr>
        <p:spPr/>
        <p:txBody>
          <a:bodyPr/>
          <a:lstStyle/>
          <a:p>
            <a:pPr eaLnBrk="1" hangingPunct="1">
              <a:buFontTx/>
              <a:buNone/>
            </a:pPr>
            <a:r>
              <a:rPr lang="nb-NO" smtClean="0"/>
              <a:t>Co-management relations between key stakeholders – The past</a:t>
            </a:r>
          </a:p>
          <a:p>
            <a:pPr eaLnBrk="1" hangingPunct="1">
              <a:buFontTx/>
              <a:buNone/>
            </a:pPr>
            <a:endParaRPr lang="nb-NO" sz="2800" smtClean="0"/>
          </a:p>
          <a:p>
            <a:pPr algn="ctr" eaLnBrk="1" hangingPunct="1">
              <a:buFontTx/>
              <a:buNone/>
            </a:pPr>
            <a:endParaRPr lang="nb-NO" sz="2800" smtClean="0"/>
          </a:p>
        </p:txBody>
      </p:sp>
      <p:sp>
        <p:nvSpPr>
          <p:cNvPr id="44038" name="AutoShape 2"/>
          <p:cNvSpPr>
            <a:spLocks noChangeArrowheads="1"/>
          </p:cNvSpPr>
          <p:nvPr/>
        </p:nvSpPr>
        <p:spPr bwMode="auto">
          <a:xfrm>
            <a:off x="5537200" y="518477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4039" name="AutoShape 3"/>
          <p:cNvSpPr>
            <a:spLocks noChangeArrowheads="1"/>
          </p:cNvSpPr>
          <p:nvPr/>
        </p:nvSpPr>
        <p:spPr bwMode="auto">
          <a:xfrm>
            <a:off x="4175125" y="518477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4040" name="AutoShape 4"/>
          <p:cNvSpPr>
            <a:spLocks noChangeArrowheads="1"/>
          </p:cNvSpPr>
          <p:nvPr/>
        </p:nvSpPr>
        <p:spPr bwMode="auto">
          <a:xfrm>
            <a:off x="2803525" y="518477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4041" name="AutoShape 5"/>
          <p:cNvSpPr>
            <a:spLocks noChangeArrowheads="1"/>
          </p:cNvSpPr>
          <p:nvPr/>
        </p:nvSpPr>
        <p:spPr bwMode="auto">
          <a:xfrm>
            <a:off x="4175125" y="316547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4042" name="Rectangle 6"/>
          <p:cNvSpPr>
            <a:spLocks noChangeArrowheads="1"/>
          </p:cNvSpPr>
          <p:nvPr/>
        </p:nvSpPr>
        <p:spPr bwMode="auto">
          <a:xfrm>
            <a:off x="4200525" y="3143250"/>
            <a:ext cx="752475" cy="336550"/>
          </a:xfrm>
          <a:prstGeom prst="rect">
            <a:avLst/>
          </a:prstGeom>
          <a:noFill/>
          <a:ln w="12700">
            <a:noFill/>
            <a:miter lim="800000"/>
            <a:headEnd/>
            <a:tailEnd/>
          </a:ln>
        </p:spPr>
        <p:txBody>
          <a:bodyPr lIns="90488" tIns="44450" rIns="90488" bIns="44450">
            <a:spAutoFit/>
          </a:bodyPr>
          <a:lstStyle/>
          <a:p>
            <a:pPr algn="ctr"/>
            <a:r>
              <a:rPr lang="en-US" sz="800"/>
              <a:t>Central govt.</a:t>
            </a:r>
          </a:p>
        </p:txBody>
      </p:sp>
      <p:sp>
        <p:nvSpPr>
          <p:cNvPr id="44043" name="Rectangle 7"/>
          <p:cNvSpPr>
            <a:spLocks noChangeArrowheads="1"/>
          </p:cNvSpPr>
          <p:nvPr/>
        </p:nvSpPr>
        <p:spPr bwMode="auto">
          <a:xfrm>
            <a:off x="5505450" y="5224463"/>
            <a:ext cx="895350" cy="211137"/>
          </a:xfrm>
          <a:prstGeom prst="rect">
            <a:avLst/>
          </a:prstGeom>
          <a:noFill/>
          <a:ln w="12700">
            <a:noFill/>
            <a:miter lim="800000"/>
            <a:headEnd/>
            <a:tailEnd/>
          </a:ln>
        </p:spPr>
        <p:txBody>
          <a:bodyPr lIns="90488" tIns="44450" rIns="90488" bIns="44450">
            <a:spAutoFit/>
          </a:bodyPr>
          <a:lstStyle/>
          <a:p>
            <a:pPr algn="ctr"/>
            <a:r>
              <a:rPr lang="en-US" sz="800"/>
              <a:t>Local govt.</a:t>
            </a:r>
          </a:p>
        </p:txBody>
      </p:sp>
      <p:sp>
        <p:nvSpPr>
          <p:cNvPr id="44044" name="Rectangle 8"/>
          <p:cNvSpPr>
            <a:spLocks noChangeArrowheads="1"/>
          </p:cNvSpPr>
          <p:nvPr/>
        </p:nvSpPr>
        <p:spPr bwMode="auto">
          <a:xfrm>
            <a:off x="4171950" y="5229225"/>
            <a:ext cx="800100" cy="211138"/>
          </a:xfrm>
          <a:prstGeom prst="rect">
            <a:avLst/>
          </a:prstGeom>
          <a:noFill/>
          <a:ln w="12700">
            <a:noFill/>
            <a:miter lim="800000"/>
            <a:headEnd/>
            <a:tailEnd/>
          </a:ln>
        </p:spPr>
        <p:txBody>
          <a:bodyPr lIns="90488" tIns="44450" rIns="90488" bIns="44450">
            <a:spAutoFit/>
          </a:bodyPr>
          <a:lstStyle/>
          <a:p>
            <a:pPr algn="ctr"/>
            <a:r>
              <a:rPr lang="en-US" sz="800"/>
              <a:t>People</a:t>
            </a:r>
          </a:p>
        </p:txBody>
      </p:sp>
      <p:sp>
        <p:nvSpPr>
          <p:cNvPr id="44045" name="Rectangle 9"/>
          <p:cNvSpPr>
            <a:spLocks noChangeArrowheads="1"/>
          </p:cNvSpPr>
          <p:nvPr/>
        </p:nvSpPr>
        <p:spPr bwMode="auto">
          <a:xfrm>
            <a:off x="2714625" y="5143500"/>
            <a:ext cx="928688" cy="336550"/>
          </a:xfrm>
          <a:prstGeom prst="rect">
            <a:avLst/>
          </a:prstGeom>
          <a:noFill/>
          <a:ln w="12700">
            <a:noFill/>
            <a:miter lim="800000"/>
            <a:headEnd/>
            <a:tailEnd/>
          </a:ln>
        </p:spPr>
        <p:txBody>
          <a:bodyPr lIns="90488" tIns="44450" rIns="90488" bIns="44450">
            <a:spAutoFit/>
          </a:bodyPr>
          <a:lstStyle/>
          <a:p>
            <a:pPr algn="ctr"/>
            <a:r>
              <a:rPr lang="en-US" sz="800"/>
              <a:t> Community-based groups</a:t>
            </a:r>
          </a:p>
        </p:txBody>
      </p:sp>
      <p:sp>
        <p:nvSpPr>
          <p:cNvPr id="44046" name="Line 11"/>
          <p:cNvSpPr>
            <a:spLocks noChangeShapeType="1"/>
          </p:cNvSpPr>
          <p:nvPr/>
        </p:nvSpPr>
        <p:spPr bwMode="auto">
          <a:xfrm>
            <a:off x="3609975" y="5324475"/>
            <a:ext cx="552450" cy="0"/>
          </a:xfrm>
          <a:prstGeom prst="line">
            <a:avLst/>
          </a:prstGeom>
          <a:noFill/>
          <a:ln w="12700">
            <a:solidFill>
              <a:schemeClr val="tx1"/>
            </a:solidFill>
            <a:round/>
            <a:headEnd/>
            <a:tailEnd/>
          </a:ln>
        </p:spPr>
        <p:txBody>
          <a:bodyPr/>
          <a:lstStyle/>
          <a:p>
            <a:endParaRPr lang="en-US"/>
          </a:p>
        </p:txBody>
      </p:sp>
      <p:sp>
        <p:nvSpPr>
          <p:cNvPr id="44047" name="Line 12"/>
          <p:cNvSpPr>
            <a:spLocks noChangeShapeType="1"/>
          </p:cNvSpPr>
          <p:nvPr/>
        </p:nvSpPr>
        <p:spPr bwMode="auto">
          <a:xfrm>
            <a:off x="4981575" y="5324475"/>
            <a:ext cx="552450" cy="0"/>
          </a:xfrm>
          <a:prstGeom prst="line">
            <a:avLst/>
          </a:prstGeom>
          <a:noFill/>
          <a:ln w="12700">
            <a:solidFill>
              <a:schemeClr val="tx1"/>
            </a:solidFill>
            <a:round/>
            <a:headEnd/>
            <a:tailEnd/>
          </a:ln>
        </p:spPr>
        <p:txBody>
          <a:bodyPr/>
          <a:lstStyle/>
          <a:p>
            <a:endParaRPr lang="en-US"/>
          </a:p>
        </p:txBody>
      </p:sp>
      <p:sp>
        <p:nvSpPr>
          <p:cNvPr id="44048" name="Line 13"/>
          <p:cNvSpPr>
            <a:spLocks noChangeShapeType="1"/>
          </p:cNvSpPr>
          <p:nvPr/>
        </p:nvSpPr>
        <p:spPr bwMode="auto">
          <a:xfrm>
            <a:off x="4572000" y="3467100"/>
            <a:ext cx="0" cy="1724025"/>
          </a:xfrm>
          <a:prstGeom prst="line">
            <a:avLst/>
          </a:prstGeom>
          <a:noFill/>
          <a:ln w="12700">
            <a:solidFill>
              <a:schemeClr val="tx1"/>
            </a:solidFill>
            <a:round/>
            <a:headEnd/>
            <a:tailEnd/>
          </a:ln>
        </p:spPr>
        <p:txBody>
          <a:bodyPr/>
          <a:lstStyle/>
          <a:p>
            <a:endParaRPr lang="en-US"/>
          </a:p>
        </p:txBody>
      </p:sp>
      <p:sp>
        <p:nvSpPr>
          <p:cNvPr id="44049" name="Line 14"/>
          <p:cNvSpPr>
            <a:spLocks noChangeShapeType="1"/>
          </p:cNvSpPr>
          <p:nvPr/>
        </p:nvSpPr>
        <p:spPr bwMode="auto">
          <a:xfrm>
            <a:off x="4676775" y="3457575"/>
            <a:ext cx="1143000" cy="1724025"/>
          </a:xfrm>
          <a:prstGeom prst="line">
            <a:avLst/>
          </a:prstGeom>
          <a:noFill/>
          <a:ln w="12700">
            <a:solidFill>
              <a:schemeClr val="tx1"/>
            </a:solidFill>
            <a:round/>
            <a:headEnd/>
            <a:tailEnd/>
          </a:ln>
        </p:spPr>
        <p:txBody>
          <a:bodyPr/>
          <a:lstStyle/>
          <a:p>
            <a:endParaRPr lang="en-US"/>
          </a:p>
        </p:txBody>
      </p:sp>
      <p:sp>
        <p:nvSpPr>
          <p:cNvPr id="44050" name="Line 15"/>
          <p:cNvSpPr>
            <a:spLocks noChangeShapeType="1"/>
          </p:cNvSpPr>
          <p:nvPr/>
        </p:nvSpPr>
        <p:spPr bwMode="auto">
          <a:xfrm flipH="1">
            <a:off x="3305175" y="3457575"/>
            <a:ext cx="1143000" cy="1724025"/>
          </a:xfrm>
          <a:prstGeom prst="line">
            <a:avLst/>
          </a:prstGeom>
          <a:noFill/>
          <a:ln w="12700">
            <a:solidFill>
              <a:schemeClr val="tx1"/>
            </a:solidFill>
            <a:round/>
            <a:headEnd/>
            <a:tailEnd/>
          </a:ln>
        </p:spPr>
        <p:txBody>
          <a:bodyPr/>
          <a:lstStyle/>
          <a:p>
            <a:endParaRPr lang="en-US"/>
          </a:p>
        </p:txBody>
      </p:sp>
      <p:sp>
        <p:nvSpPr>
          <p:cNvPr id="44051" name="AutoShape 16"/>
          <p:cNvSpPr>
            <a:spLocks noChangeArrowheads="1"/>
          </p:cNvSpPr>
          <p:nvPr/>
        </p:nvSpPr>
        <p:spPr bwMode="auto">
          <a:xfrm rot="10740000">
            <a:off x="3919538" y="5362575"/>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4052" name="AutoShape 17"/>
          <p:cNvSpPr>
            <a:spLocks noChangeArrowheads="1"/>
          </p:cNvSpPr>
          <p:nvPr/>
        </p:nvSpPr>
        <p:spPr bwMode="auto">
          <a:xfrm rot="-60000">
            <a:off x="3652838" y="5359400"/>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4053" name="AutoShape 18"/>
          <p:cNvSpPr>
            <a:spLocks noChangeArrowheads="1"/>
          </p:cNvSpPr>
          <p:nvPr/>
        </p:nvSpPr>
        <p:spPr bwMode="auto">
          <a:xfrm rot="-60000">
            <a:off x="5024438" y="5359400"/>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4054" name="AutoShape 19"/>
          <p:cNvSpPr>
            <a:spLocks noChangeArrowheads="1"/>
          </p:cNvSpPr>
          <p:nvPr/>
        </p:nvSpPr>
        <p:spPr bwMode="auto">
          <a:xfrm rot="10740000">
            <a:off x="5281613" y="5362575"/>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4055" name="AutoShape 20"/>
          <p:cNvSpPr>
            <a:spLocks noChangeArrowheads="1"/>
          </p:cNvSpPr>
          <p:nvPr/>
        </p:nvSpPr>
        <p:spPr bwMode="auto">
          <a:xfrm rot="7260000">
            <a:off x="4156869" y="3598069"/>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4056" name="AutoShape 21"/>
          <p:cNvSpPr>
            <a:spLocks noChangeArrowheads="1"/>
          </p:cNvSpPr>
          <p:nvPr/>
        </p:nvSpPr>
        <p:spPr bwMode="auto">
          <a:xfrm rot="5460000">
            <a:off x="4404519" y="3626644"/>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4057" name="AutoShape 22"/>
          <p:cNvSpPr>
            <a:spLocks noChangeArrowheads="1"/>
          </p:cNvSpPr>
          <p:nvPr/>
        </p:nvSpPr>
        <p:spPr bwMode="auto">
          <a:xfrm rot="3360000">
            <a:off x="4775994" y="3598069"/>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4058" name="AutoShape 23"/>
          <p:cNvSpPr>
            <a:spLocks noChangeArrowheads="1"/>
          </p:cNvSpPr>
          <p:nvPr/>
        </p:nvSpPr>
        <p:spPr bwMode="auto">
          <a:xfrm rot="-5400000">
            <a:off x="4403725" y="4997451"/>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4059" name="AutoShape 24"/>
          <p:cNvSpPr>
            <a:spLocks noChangeArrowheads="1"/>
          </p:cNvSpPr>
          <p:nvPr/>
        </p:nvSpPr>
        <p:spPr bwMode="auto">
          <a:xfrm rot="-7560000">
            <a:off x="5707062" y="4997451"/>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4060" name="AutoShape 25"/>
          <p:cNvSpPr>
            <a:spLocks noChangeArrowheads="1"/>
          </p:cNvSpPr>
          <p:nvPr/>
        </p:nvSpPr>
        <p:spPr bwMode="auto">
          <a:xfrm rot="-3360000">
            <a:off x="3232150" y="4997451"/>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4061" name="Plassholder for lysbildenummer 29"/>
          <p:cNvSpPr>
            <a:spLocks noGrp="1"/>
          </p:cNvSpPr>
          <p:nvPr>
            <p:ph type="sldNum" sz="quarter" idx="12"/>
          </p:nvPr>
        </p:nvSpPr>
        <p:spPr>
          <a:noFill/>
        </p:spPr>
        <p:txBody>
          <a:bodyPr/>
          <a:lstStyle/>
          <a:p>
            <a:fld id="{99FADBB3-C167-45A5-8329-54259DB1E796}" type="slidenum">
              <a:rPr lang="en-US" smtClean="0"/>
              <a:pPr/>
              <a:t>42</a:t>
            </a:fld>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Plassholder for dato 3"/>
          <p:cNvSpPr>
            <a:spLocks noGrp="1"/>
          </p:cNvSpPr>
          <p:nvPr>
            <p:ph type="dt" sz="quarter" idx="10"/>
          </p:nvPr>
        </p:nvSpPr>
        <p:spPr>
          <a:noFill/>
        </p:spPr>
        <p:txBody>
          <a:bodyPr/>
          <a:lstStyle/>
          <a:p>
            <a:r>
              <a:rPr lang="en-US" smtClean="0"/>
              <a:t>BSNN workshop, Varna</a:t>
            </a:r>
          </a:p>
        </p:txBody>
      </p:sp>
      <p:sp>
        <p:nvSpPr>
          <p:cNvPr id="45059" name="Plassholder for bunntekst 4"/>
          <p:cNvSpPr>
            <a:spLocks noGrp="1"/>
          </p:cNvSpPr>
          <p:nvPr>
            <p:ph type="ftr" sz="quarter" idx="11"/>
          </p:nvPr>
        </p:nvSpPr>
        <p:spPr>
          <a:noFill/>
        </p:spPr>
        <p:txBody>
          <a:bodyPr/>
          <a:lstStyle/>
          <a:p>
            <a:r>
              <a:rPr lang="en-US" smtClean="0"/>
              <a:t>Natura 2000: CZM, 2 Jul 2010</a:t>
            </a:r>
          </a:p>
        </p:txBody>
      </p:sp>
      <p:sp>
        <p:nvSpPr>
          <p:cNvPr id="45060" name="Rectangle 2"/>
          <p:cNvSpPr>
            <a:spLocks noGrp="1" noChangeArrowheads="1"/>
          </p:cNvSpPr>
          <p:nvPr>
            <p:ph type="title"/>
          </p:nvPr>
        </p:nvSpPr>
        <p:spPr/>
        <p:txBody>
          <a:bodyPr/>
          <a:lstStyle/>
          <a:p>
            <a:pPr algn="r" eaLnBrk="1" hangingPunct="1"/>
            <a:r>
              <a:rPr lang="nb-NO" sz="4000" smtClean="0"/>
              <a:t>Co-management, III</a:t>
            </a:r>
            <a:endParaRPr lang="en-US" sz="4000" smtClean="0"/>
          </a:p>
        </p:txBody>
      </p:sp>
      <p:sp>
        <p:nvSpPr>
          <p:cNvPr id="45061" name="Rectangle 3"/>
          <p:cNvSpPr>
            <a:spLocks noGrp="1" noChangeArrowheads="1"/>
          </p:cNvSpPr>
          <p:nvPr>
            <p:ph type="body" idx="1"/>
          </p:nvPr>
        </p:nvSpPr>
        <p:spPr/>
        <p:txBody>
          <a:bodyPr/>
          <a:lstStyle/>
          <a:p>
            <a:pPr eaLnBrk="1" hangingPunct="1">
              <a:buFontTx/>
              <a:buNone/>
            </a:pPr>
            <a:r>
              <a:rPr lang="nb-NO" smtClean="0"/>
              <a:t>Co-management relationships between key stakeholders – Future / Goal: </a:t>
            </a:r>
          </a:p>
          <a:p>
            <a:pPr eaLnBrk="1" hangingPunct="1">
              <a:buFontTx/>
              <a:buNone/>
            </a:pPr>
            <a:endParaRPr lang="nb-NO" sz="2400" smtClean="0"/>
          </a:p>
          <a:p>
            <a:pPr algn="ctr" eaLnBrk="1" hangingPunct="1">
              <a:buFontTx/>
              <a:buNone/>
            </a:pPr>
            <a:endParaRPr lang="nb-NO" sz="2400" smtClean="0"/>
          </a:p>
          <a:p>
            <a:pPr algn="ctr" eaLnBrk="1" hangingPunct="1">
              <a:buFontTx/>
              <a:buNone/>
            </a:pPr>
            <a:endParaRPr lang="nb-NO" sz="2400" smtClean="0"/>
          </a:p>
          <a:p>
            <a:pPr algn="ctr" eaLnBrk="1" hangingPunct="1">
              <a:buFontTx/>
              <a:buNone/>
            </a:pPr>
            <a:endParaRPr lang="nb-NO" sz="2400" smtClean="0"/>
          </a:p>
        </p:txBody>
      </p:sp>
      <p:sp>
        <p:nvSpPr>
          <p:cNvPr id="45062" name="AutoShape 2"/>
          <p:cNvSpPr>
            <a:spLocks noChangeArrowheads="1"/>
          </p:cNvSpPr>
          <p:nvPr/>
        </p:nvSpPr>
        <p:spPr bwMode="auto">
          <a:xfrm>
            <a:off x="5537200" y="514032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5063" name="AutoShape 3"/>
          <p:cNvSpPr>
            <a:spLocks noChangeArrowheads="1"/>
          </p:cNvSpPr>
          <p:nvPr/>
        </p:nvSpPr>
        <p:spPr bwMode="auto">
          <a:xfrm>
            <a:off x="4175125" y="437832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5064" name="AutoShape 4"/>
          <p:cNvSpPr>
            <a:spLocks noChangeArrowheads="1"/>
          </p:cNvSpPr>
          <p:nvPr/>
        </p:nvSpPr>
        <p:spPr bwMode="auto">
          <a:xfrm>
            <a:off x="2803525" y="514032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5065" name="AutoShape 5"/>
          <p:cNvSpPr>
            <a:spLocks noChangeArrowheads="1"/>
          </p:cNvSpPr>
          <p:nvPr/>
        </p:nvSpPr>
        <p:spPr bwMode="auto">
          <a:xfrm>
            <a:off x="4175125" y="3121025"/>
            <a:ext cx="793750" cy="288925"/>
          </a:xfrm>
          <a:prstGeom prst="roundRect">
            <a:avLst>
              <a:gd name="adj" fmla="val 33000"/>
            </a:avLst>
          </a:prstGeom>
          <a:solidFill>
            <a:schemeClr val="bg1"/>
          </a:solidFill>
          <a:ln w="19050">
            <a:solidFill>
              <a:schemeClr val="tx1"/>
            </a:solidFill>
            <a:round/>
            <a:headEnd/>
            <a:tailEnd/>
          </a:ln>
        </p:spPr>
        <p:txBody>
          <a:bodyPr wrap="none" anchor="ctr"/>
          <a:lstStyle/>
          <a:p>
            <a:endParaRPr lang="nb-NO"/>
          </a:p>
        </p:txBody>
      </p:sp>
      <p:sp>
        <p:nvSpPr>
          <p:cNvPr id="45066" name="Rectangle 6"/>
          <p:cNvSpPr>
            <a:spLocks noChangeArrowheads="1"/>
          </p:cNvSpPr>
          <p:nvPr/>
        </p:nvSpPr>
        <p:spPr bwMode="auto">
          <a:xfrm>
            <a:off x="4200525" y="3098800"/>
            <a:ext cx="752475" cy="333375"/>
          </a:xfrm>
          <a:prstGeom prst="rect">
            <a:avLst/>
          </a:prstGeom>
          <a:noFill/>
          <a:ln w="12700">
            <a:noFill/>
            <a:miter lim="800000"/>
            <a:headEnd/>
            <a:tailEnd/>
          </a:ln>
        </p:spPr>
        <p:txBody>
          <a:bodyPr lIns="90488" tIns="44450" rIns="90488" bIns="44450">
            <a:spAutoFit/>
          </a:bodyPr>
          <a:lstStyle/>
          <a:p>
            <a:pPr algn="ctr"/>
            <a:r>
              <a:rPr lang="en-US" sz="800"/>
              <a:t>Community-based groups</a:t>
            </a:r>
          </a:p>
        </p:txBody>
      </p:sp>
      <p:sp>
        <p:nvSpPr>
          <p:cNvPr id="45067" name="Rectangle 7"/>
          <p:cNvSpPr>
            <a:spLocks noChangeArrowheads="1"/>
          </p:cNvSpPr>
          <p:nvPr/>
        </p:nvSpPr>
        <p:spPr bwMode="auto">
          <a:xfrm>
            <a:off x="5505450" y="5180013"/>
            <a:ext cx="895350" cy="211137"/>
          </a:xfrm>
          <a:prstGeom prst="rect">
            <a:avLst/>
          </a:prstGeom>
          <a:noFill/>
          <a:ln w="12700">
            <a:noFill/>
            <a:miter lim="800000"/>
            <a:headEnd/>
            <a:tailEnd/>
          </a:ln>
        </p:spPr>
        <p:txBody>
          <a:bodyPr lIns="90488" tIns="44450" rIns="90488" bIns="44450">
            <a:spAutoFit/>
          </a:bodyPr>
          <a:lstStyle/>
          <a:p>
            <a:pPr algn="ctr"/>
            <a:r>
              <a:rPr lang="en-US" sz="800"/>
              <a:t>Local govt.</a:t>
            </a:r>
          </a:p>
        </p:txBody>
      </p:sp>
      <p:sp>
        <p:nvSpPr>
          <p:cNvPr id="45068" name="Rectangle 8"/>
          <p:cNvSpPr>
            <a:spLocks noChangeArrowheads="1"/>
          </p:cNvSpPr>
          <p:nvPr/>
        </p:nvSpPr>
        <p:spPr bwMode="auto">
          <a:xfrm>
            <a:off x="4114800" y="4357688"/>
            <a:ext cx="857250" cy="211137"/>
          </a:xfrm>
          <a:prstGeom prst="rect">
            <a:avLst/>
          </a:prstGeom>
          <a:noFill/>
          <a:ln w="12700">
            <a:noFill/>
            <a:miter lim="800000"/>
            <a:headEnd/>
            <a:tailEnd/>
          </a:ln>
        </p:spPr>
        <p:txBody>
          <a:bodyPr lIns="90488" tIns="44450" rIns="90488" bIns="44450">
            <a:spAutoFit/>
          </a:bodyPr>
          <a:lstStyle/>
          <a:p>
            <a:pPr algn="ctr"/>
            <a:r>
              <a:rPr lang="en-US" sz="800"/>
              <a:t>Co-management</a:t>
            </a:r>
          </a:p>
        </p:txBody>
      </p:sp>
      <p:sp>
        <p:nvSpPr>
          <p:cNvPr id="45069" name="Rectangle 9"/>
          <p:cNvSpPr>
            <a:spLocks noChangeArrowheads="1"/>
          </p:cNvSpPr>
          <p:nvPr/>
        </p:nvSpPr>
        <p:spPr bwMode="auto">
          <a:xfrm>
            <a:off x="2809875" y="5143500"/>
            <a:ext cx="771525" cy="211138"/>
          </a:xfrm>
          <a:prstGeom prst="rect">
            <a:avLst/>
          </a:prstGeom>
          <a:noFill/>
          <a:ln w="12700">
            <a:noFill/>
            <a:miter lim="800000"/>
            <a:headEnd/>
            <a:tailEnd/>
          </a:ln>
        </p:spPr>
        <p:txBody>
          <a:bodyPr lIns="90488" tIns="44450" rIns="90488" bIns="44450">
            <a:spAutoFit/>
          </a:bodyPr>
          <a:lstStyle/>
          <a:p>
            <a:pPr algn="ctr"/>
            <a:r>
              <a:rPr lang="en-US" sz="800"/>
              <a:t> Central govt.</a:t>
            </a:r>
          </a:p>
        </p:txBody>
      </p:sp>
      <p:sp>
        <p:nvSpPr>
          <p:cNvPr id="45070" name="Line 14"/>
          <p:cNvSpPr>
            <a:spLocks noChangeShapeType="1"/>
          </p:cNvSpPr>
          <p:nvPr/>
        </p:nvSpPr>
        <p:spPr bwMode="auto">
          <a:xfrm>
            <a:off x="4676775" y="3413125"/>
            <a:ext cx="1143000" cy="1724025"/>
          </a:xfrm>
          <a:prstGeom prst="line">
            <a:avLst/>
          </a:prstGeom>
          <a:noFill/>
          <a:ln w="12700">
            <a:solidFill>
              <a:schemeClr val="tx1"/>
            </a:solidFill>
            <a:round/>
            <a:headEnd/>
            <a:tailEnd/>
          </a:ln>
        </p:spPr>
        <p:txBody>
          <a:bodyPr/>
          <a:lstStyle/>
          <a:p>
            <a:endParaRPr lang="en-US"/>
          </a:p>
        </p:txBody>
      </p:sp>
      <p:sp>
        <p:nvSpPr>
          <p:cNvPr id="45071" name="Line 15"/>
          <p:cNvSpPr>
            <a:spLocks noChangeShapeType="1"/>
          </p:cNvSpPr>
          <p:nvPr/>
        </p:nvSpPr>
        <p:spPr bwMode="auto">
          <a:xfrm flipH="1">
            <a:off x="3305175" y="3413125"/>
            <a:ext cx="1143000" cy="1724025"/>
          </a:xfrm>
          <a:prstGeom prst="line">
            <a:avLst/>
          </a:prstGeom>
          <a:noFill/>
          <a:ln w="12700">
            <a:solidFill>
              <a:schemeClr val="tx1"/>
            </a:solidFill>
            <a:round/>
            <a:headEnd/>
            <a:tailEnd/>
          </a:ln>
        </p:spPr>
        <p:txBody>
          <a:bodyPr/>
          <a:lstStyle/>
          <a:p>
            <a:endParaRPr lang="en-US"/>
          </a:p>
        </p:txBody>
      </p:sp>
      <p:sp>
        <p:nvSpPr>
          <p:cNvPr id="45072" name="AutoShape 16"/>
          <p:cNvSpPr>
            <a:spLocks noChangeArrowheads="1"/>
          </p:cNvSpPr>
          <p:nvPr/>
        </p:nvSpPr>
        <p:spPr bwMode="auto">
          <a:xfrm rot="-1907130">
            <a:off x="3657600" y="5108575"/>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5073" name="AutoShape 17"/>
          <p:cNvSpPr>
            <a:spLocks noChangeArrowheads="1"/>
          </p:cNvSpPr>
          <p:nvPr/>
        </p:nvSpPr>
        <p:spPr bwMode="auto">
          <a:xfrm rot="-60000">
            <a:off x="3652838" y="5314950"/>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5074" name="AutoShape 18"/>
          <p:cNvSpPr>
            <a:spLocks noChangeArrowheads="1"/>
          </p:cNvSpPr>
          <p:nvPr/>
        </p:nvSpPr>
        <p:spPr bwMode="auto">
          <a:xfrm rot="2043816">
            <a:off x="4911725" y="4727575"/>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5075" name="AutoShape 19"/>
          <p:cNvSpPr>
            <a:spLocks noChangeArrowheads="1"/>
          </p:cNvSpPr>
          <p:nvPr/>
        </p:nvSpPr>
        <p:spPr bwMode="auto">
          <a:xfrm rot="10740000">
            <a:off x="5281613" y="5318125"/>
            <a:ext cx="193675" cy="52388"/>
          </a:xfrm>
          <a:prstGeom prst="rightArrow">
            <a:avLst>
              <a:gd name="adj1" fmla="val 50000"/>
              <a:gd name="adj2" fmla="val 184864"/>
            </a:avLst>
          </a:prstGeom>
          <a:solidFill>
            <a:schemeClr val="tx1"/>
          </a:solidFill>
          <a:ln w="12700">
            <a:solidFill>
              <a:schemeClr val="tx1"/>
            </a:solidFill>
            <a:miter lim="800000"/>
            <a:headEnd/>
            <a:tailEnd/>
          </a:ln>
        </p:spPr>
        <p:txBody>
          <a:bodyPr wrap="none" anchor="ctr"/>
          <a:lstStyle/>
          <a:p>
            <a:endParaRPr lang="nb-NO"/>
          </a:p>
        </p:txBody>
      </p:sp>
      <p:sp>
        <p:nvSpPr>
          <p:cNvPr id="45076" name="AutoShape 20"/>
          <p:cNvSpPr>
            <a:spLocks noChangeArrowheads="1"/>
          </p:cNvSpPr>
          <p:nvPr/>
        </p:nvSpPr>
        <p:spPr bwMode="auto">
          <a:xfrm rot="7260000">
            <a:off x="4156869" y="3553619"/>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5077" name="AutoShape 21"/>
          <p:cNvSpPr>
            <a:spLocks noChangeArrowheads="1"/>
          </p:cNvSpPr>
          <p:nvPr/>
        </p:nvSpPr>
        <p:spPr bwMode="auto">
          <a:xfrm rot="5460000">
            <a:off x="4404519" y="3582194"/>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5078" name="AutoShape 22"/>
          <p:cNvSpPr>
            <a:spLocks noChangeArrowheads="1"/>
          </p:cNvSpPr>
          <p:nvPr/>
        </p:nvSpPr>
        <p:spPr bwMode="auto">
          <a:xfrm rot="3360000">
            <a:off x="4775994" y="3553619"/>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5079" name="AutoShape 23"/>
          <p:cNvSpPr>
            <a:spLocks noChangeArrowheads="1"/>
          </p:cNvSpPr>
          <p:nvPr/>
        </p:nvSpPr>
        <p:spPr bwMode="auto">
          <a:xfrm rot="-5400000">
            <a:off x="4424362" y="4189413"/>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5080" name="AutoShape 24"/>
          <p:cNvSpPr>
            <a:spLocks noChangeArrowheads="1"/>
          </p:cNvSpPr>
          <p:nvPr/>
        </p:nvSpPr>
        <p:spPr bwMode="auto">
          <a:xfrm rot="-7560000">
            <a:off x="5707062" y="4953001"/>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5081" name="AutoShape 25"/>
          <p:cNvSpPr>
            <a:spLocks noChangeArrowheads="1"/>
          </p:cNvSpPr>
          <p:nvPr/>
        </p:nvSpPr>
        <p:spPr bwMode="auto">
          <a:xfrm rot="-3360000">
            <a:off x="3232150" y="4953001"/>
            <a:ext cx="193675" cy="50800"/>
          </a:xfrm>
          <a:prstGeom prst="rightArrow">
            <a:avLst>
              <a:gd name="adj1" fmla="val 50000"/>
              <a:gd name="adj2" fmla="val 190643"/>
            </a:avLst>
          </a:prstGeom>
          <a:solidFill>
            <a:schemeClr val="tx1"/>
          </a:solidFill>
          <a:ln w="12700">
            <a:solidFill>
              <a:schemeClr val="tx1"/>
            </a:solidFill>
            <a:miter lim="800000"/>
            <a:headEnd/>
            <a:tailEnd/>
          </a:ln>
        </p:spPr>
        <p:txBody>
          <a:bodyPr wrap="none" anchor="ctr"/>
          <a:lstStyle/>
          <a:p>
            <a:endParaRPr lang="nb-NO"/>
          </a:p>
        </p:txBody>
      </p:sp>
      <p:sp>
        <p:nvSpPr>
          <p:cNvPr id="45082" name="Line 31"/>
          <p:cNvSpPr>
            <a:spLocks noChangeShapeType="1"/>
          </p:cNvSpPr>
          <p:nvPr/>
        </p:nvSpPr>
        <p:spPr bwMode="auto">
          <a:xfrm>
            <a:off x="3594100" y="5267325"/>
            <a:ext cx="1943100" cy="0"/>
          </a:xfrm>
          <a:prstGeom prst="line">
            <a:avLst/>
          </a:prstGeom>
          <a:noFill/>
          <a:ln w="12700">
            <a:solidFill>
              <a:schemeClr val="tx1"/>
            </a:solidFill>
            <a:round/>
            <a:headEnd/>
            <a:tailEnd/>
          </a:ln>
        </p:spPr>
        <p:txBody>
          <a:bodyPr/>
          <a:lstStyle/>
          <a:p>
            <a:endParaRPr lang="en-US"/>
          </a:p>
        </p:txBody>
      </p:sp>
      <p:sp>
        <p:nvSpPr>
          <p:cNvPr id="45083" name="Line 32"/>
          <p:cNvSpPr>
            <a:spLocks noChangeShapeType="1"/>
          </p:cNvSpPr>
          <p:nvPr/>
        </p:nvSpPr>
        <p:spPr bwMode="auto">
          <a:xfrm>
            <a:off x="4572000" y="3406775"/>
            <a:ext cx="0" cy="965200"/>
          </a:xfrm>
          <a:prstGeom prst="line">
            <a:avLst/>
          </a:prstGeom>
          <a:noFill/>
          <a:ln w="12700">
            <a:solidFill>
              <a:schemeClr val="tx1"/>
            </a:solidFill>
            <a:round/>
            <a:headEnd/>
            <a:tailEnd/>
          </a:ln>
        </p:spPr>
        <p:txBody>
          <a:bodyPr/>
          <a:lstStyle/>
          <a:p>
            <a:endParaRPr lang="en-US"/>
          </a:p>
        </p:txBody>
      </p:sp>
      <p:sp>
        <p:nvSpPr>
          <p:cNvPr id="45084" name="Line 35"/>
          <p:cNvSpPr>
            <a:spLocks noChangeShapeType="1"/>
          </p:cNvSpPr>
          <p:nvPr/>
        </p:nvSpPr>
        <p:spPr bwMode="auto">
          <a:xfrm flipV="1">
            <a:off x="3568700" y="4657725"/>
            <a:ext cx="857250" cy="501650"/>
          </a:xfrm>
          <a:prstGeom prst="line">
            <a:avLst/>
          </a:prstGeom>
          <a:noFill/>
          <a:ln w="12700">
            <a:solidFill>
              <a:schemeClr val="tx1"/>
            </a:solidFill>
            <a:round/>
            <a:headEnd/>
            <a:tailEnd/>
          </a:ln>
        </p:spPr>
        <p:txBody>
          <a:bodyPr/>
          <a:lstStyle/>
          <a:p>
            <a:endParaRPr lang="en-US"/>
          </a:p>
        </p:txBody>
      </p:sp>
      <p:sp>
        <p:nvSpPr>
          <p:cNvPr id="45085" name="Line 36"/>
          <p:cNvSpPr>
            <a:spLocks noChangeShapeType="1"/>
          </p:cNvSpPr>
          <p:nvPr/>
        </p:nvSpPr>
        <p:spPr bwMode="auto">
          <a:xfrm flipH="1" flipV="1">
            <a:off x="4705350" y="4670425"/>
            <a:ext cx="850900" cy="495300"/>
          </a:xfrm>
          <a:prstGeom prst="line">
            <a:avLst/>
          </a:prstGeom>
          <a:noFill/>
          <a:ln w="12700">
            <a:solidFill>
              <a:schemeClr val="tx1"/>
            </a:solidFill>
            <a:round/>
            <a:headEnd/>
            <a:tailEnd/>
          </a:ln>
        </p:spPr>
        <p:txBody>
          <a:bodyPr/>
          <a:lstStyle/>
          <a:p>
            <a:endParaRPr lang="en-US"/>
          </a:p>
        </p:txBody>
      </p:sp>
      <p:sp>
        <p:nvSpPr>
          <p:cNvPr id="45086" name="AutoShape 37"/>
          <p:cNvSpPr>
            <a:spLocks noChangeArrowheads="1"/>
          </p:cNvSpPr>
          <p:nvPr/>
        </p:nvSpPr>
        <p:spPr bwMode="auto">
          <a:xfrm rot="9037706">
            <a:off x="4267200" y="4751388"/>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5087" name="AutoShape 38"/>
          <p:cNvSpPr>
            <a:spLocks noChangeArrowheads="1"/>
          </p:cNvSpPr>
          <p:nvPr/>
        </p:nvSpPr>
        <p:spPr bwMode="auto">
          <a:xfrm rot="-8753423">
            <a:off x="5368925" y="4979988"/>
            <a:ext cx="193675" cy="52387"/>
          </a:xfrm>
          <a:prstGeom prst="rightArrow">
            <a:avLst>
              <a:gd name="adj1" fmla="val 50000"/>
              <a:gd name="adj2" fmla="val 184867"/>
            </a:avLst>
          </a:prstGeom>
          <a:solidFill>
            <a:schemeClr val="tx1"/>
          </a:solidFill>
          <a:ln w="12700">
            <a:solidFill>
              <a:schemeClr val="tx1"/>
            </a:solidFill>
            <a:miter lim="800000"/>
            <a:headEnd/>
            <a:tailEnd/>
          </a:ln>
        </p:spPr>
        <p:txBody>
          <a:bodyPr wrap="none" anchor="ctr"/>
          <a:lstStyle/>
          <a:p>
            <a:endParaRPr lang="nb-NO"/>
          </a:p>
        </p:txBody>
      </p:sp>
      <p:sp>
        <p:nvSpPr>
          <p:cNvPr id="45088" name="Plassholder for lysbildenummer 32"/>
          <p:cNvSpPr>
            <a:spLocks noGrp="1"/>
          </p:cNvSpPr>
          <p:nvPr>
            <p:ph type="sldNum" sz="quarter" idx="12"/>
          </p:nvPr>
        </p:nvSpPr>
        <p:spPr>
          <a:noFill/>
        </p:spPr>
        <p:txBody>
          <a:bodyPr/>
          <a:lstStyle/>
          <a:p>
            <a:fld id="{1E5A5A34-6601-47A7-90A0-FCFB8F939E73}" type="slidenum">
              <a:rPr lang="en-US" smtClean="0"/>
              <a:pPr/>
              <a:t>43</a:t>
            </a:fld>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ssholder for dato 3"/>
          <p:cNvSpPr>
            <a:spLocks noGrp="1"/>
          </p:cNvSpPr>
          <p:nvPr>
            <p:ph type="dt" sz="quarter" idx="10"/>
          </p:nvPr>
        </p:nvSpPr>
        <p:spPr>
          <a:noFill/>
        </p:spPr>
        <p:txBody>
          <a:bodyPr/>
          <a:lstStyle/>
          <a:p>
            <a:r>
              <a:rPr lang="en-US" smtClean="0"/>
              <a:t>BSNN workshop, Varna</a:t>
            </a:r>
          </a:p>
        </p:txBody>
      </p:sp>
      <p:sp>
        <p:nvSpPr>
          <p:cNvPr id="46083" name="Plassholder for bunntekst 4"/>
          <p:cNvSpPr>
            <a:spLocks noGrp="1"/>
          </p:cNvSpPr>
          <p:nvPr>
            <p:ph type="ftr" sz="quarter" idx="11"/>
          </p:nvPr>
        </p:nvSpPr>
        <p:spPr>
          <a:noFill/>
        </p:spPr>
        <p:txBody>
          <a:bodyPr/>
          <a:lstStyle/>
          <a:p>
            <a:r>
              <a:rPr lang="en-US" smtClean="0"/>
              <a:t>Natura 2000: CZM, 2 Jul 2010</a:t>
            </a:r>
          </a:p>
        </p:txBody>
      </p:sp>
      <p:sp>
        <p:nvSpPr>
          <p:cNvPr id="46084" name="Rectangle 2"/>
          <p:cNvSpPr>
            <a:spLocks noGrp="1" noChangeArrowheads="1"/>
          </p:cNvSpPr>
          <p:nvPr>
            <p:ph type="title"/>
          </p:nvPr>
        </p:nvSpPr>
        <p:spPr/>
        <p:txBody>
          <a:bodyPr/>
          <a:lstStyle/>
          <a:p>
            <a:pPr algn="r" eaLnBrk="1" hangingPunct="1"/>
            <a:r>
              <a:rPr lang="nb-NO" sz="4000" smtClean="0">
                <a:solidFill>
                  <a:schemeClr val="tx1"/>
                </a:solidFill>
              </a:rPr>
              <a:t>The Bulgaria coastal network, I</a:t>
            </a:r>
            <a:endParaRPr lang="en-US" sz="4000" smtClean="0"/>
          </a:p>
        </p:txBody>
      </p:sp>
      <p:sp>
        <p:nvSpPr>
          <p:cNvPr id="46085" name="Rectangle 3"/>
          <p:cNvSpPr>
            <a:spLocks noGrp="1" noChangeArrowheads="1"/>
          </p:cNvSpPr>
          <p:nvPr>
            <p:ph type="body" idx="1"/>
          </p:nvPr>
        </p:nvSpPr>
        <p:spPr/>
        <p:txBody>
          <a:bodyPr/>
          <a:lstStyle/>
          <a:p>
            <a:pPr eaLnBrk="1" hangingPunct="1"/>
            <a:r>
              <a:rPr lang="nb-NO" smtClean="0"/>
              <a:t>Underlying principles</a:t>
            </a:r>
          </a:p>
          <a:p>
            <a:pPr lvl="1" eaLnBrk="1" hangingPunct="1"/>
            <a:r>
              <a:rPr lang="nb-NO" smtClean="0"/>
              <a:t>Equity and equality</a:t>
            </a:r>
          </a:p>
          <a:p>
            <a:pPr lvl="1" eaLnBrk="1" hangingPunct="1"/>
            <a:r>
              <a:rPr lang="nb-NO" smtClean="0"/>
              <a:t>Public participation</a:t>
            </a:r>
          </a:p>
          <a:p>
            <a:pPr lvl="1" eaLnBrk="1" hangingPunct="1"/>
            <a:r>
              <a:rPr lang="nb-NO" smtClean="0"/>
              <a:t>Transparency</a:t>
            </a:r>
          </a:p>
          <a:p>
            <a:pPr lvl="1" eaLnBrk="1" hangingPunct="1"/>
            <a:r>
              <a:rPr lang="nb-NO" smtClean="0"/>
              <a:t>Governance</a:t>
            </a:r>
          </a:p>
          <a:p>
            <a:pPr eaLnBrk="1" hangingPunct="1"/>
            <a:r>
              <a:rPr lang="nb-NO" smtClean="0"/>
              <a:t>Structure</a:t>
            </a:r>
          </a:p>
          <a:p>
            <a:pPr lvl="1" eaLnBrk="1" hangingPunct="1"/>
            <a:r>
              <a:rPr lang="nb-NO" smtClean="0"/>
              <a:t>Hierarchy versus horizontality</a:t>
            </a:r>
          </a:p>
          <a:p>
            <a:pPr lvl="1" eaLnBrk="1" hangingPunct="1"/>
            <a:r>
              <a:rPr lang="nb-NO" smtClean="0"/>
              <a:t>Roles: office holders and members</a:t>
            </a:r>
            <a:endParaRPr lang="nb-NO" sz="2400" smtClean="0"/>
          </a:p>
          <a:p>
            <a:pPr lvl="1" eaLnBrk="1" hangingPunct="1"/>
            <a:endParaRPr lang="nb-NO" smtClean="0"/>
          </a:p>
        </p:txBody>
      </p:sp>
      <p:sp>
        <p:nvSpPr>
          <p:cNvPr id="46086" name="Plassholder for lysbildenummer 6"/>
          <p:cNvSpPr>
            <a:spLocks noGrp="1"/>
          </p:cNvSpPr>
          <p:nvPr>
            <p:ph type="sldNum" sz="quarter" idx="12"/>
          </p:nvPr>
        </p:nvSpPr>
        <p:spPr>
          <a:noFill/>
        </p:spPr>
        <p:txBody>
          <a:bodyPr/>
          <a:lstStyle/>
          <a:p>
            <a:fld id="{05F9199A-C99F-4B18-BD76-002B6447B315}" type="slidenum">
              <a:rPr lang="en-US" smtClean="0"/>
              <a:pPr/>
              <a:t>44</a:t>
            </a:fld>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ssholder for dato 3"/>
          <p:cNvSpPr>
            <a:spLocks noGrp="1"/>
          </p:cNvSpPr>
          <p:nvPr>
            <p:ph type="dt" sz="quarter" idx="10"/>
          </p:nvPr>
        </p:nvSpPr>
        <p:spPr>
          <a:noFill/>
        </p:spPr>
        <p:txBody>
          <a:bodyPr/>
          <a:lstStyle/>
          <a:p>
            <a:r>
              <a:rPr lang="en-US" smtClean="0"/>
              <a:t>BSNN workshop, Varna</a:t>
            </a:r>
          </a:p>
        </p:txBody>
      </p:sp>
      <p:sp>
        <p:nvSpPr>
          <p:cNvPr id="47107" name="Plassholder for bunntekst 4"/>
          <p:cNvSpPr>
            <a:spLocks noGrp="1"/>
          </p:cNvSpPr>
          <p:nvPr>
            <p:ph type="ftr" sz="quarter" idx="11"/>
          </p:nvPr>
        </p:nvSpPr>
        <p:spPr>
          <a:noFill/>
        </p:spPr>
        <p:txBody>
          <a:bodyPr/>
          <a:lstStyle/>
          <a:p>
            <a:r>
              <a:rPr lang="en-US" smtClean="0"/>
              <a:t>Natura 2000: CZM, 2 Jul 2010</a:t>
            </a:r>
          </a:p>
        </p:txBody>
      </p:sp>
      <p:sp>
        <p:nvSpPr>
          <p:cNvPr id="47108" name="Rectangle 2"/>
          <p:cNvSpPr>
            <a:spLocks noGrp="1" noChangeArrowheads="1"/>
          </p:cNvSpPr>
          <p:nvPr>
            <p:ph type="title"/>
          </p:nvPr>
        </p:nvSpPr>
        <p:spPr/>
        <p:txBody>
          <a:bodyPr/>
          <a:lstStyle/>
          <a:p>
            <a:pPr algn="r" eaLnBrk="1" hangingPunct="1"/>
            <a:r>
              <a:rPr lang="nb-NO" sz="4000" smtClean="0"/>
              <a:t>The Bulgaria coastal network, II</a:t>
            </a:r>
            <a:endParaRPr lang="en-US" sz="4000" smtClean="0"/>
          </a:p>
        </p:txBody>
      </p:sp>
      <p:sp>
        <p:nvSpPr>
          <p:cNvPr id="47109" name="Rectangle 3"/>
          <p:cNvSpPr>
            <a:spLocks noGrp="1" noChangeArrowheads="1"/>
          </p:cNvSpPr>
          <p:nvPr>
            <p:ph type="body" idx="1"/>
          </p:nvPr>
        </p:nvSpPr>
        <p:spPr/>
        <p:txBody>
          <a:bodyPr/>
          <a:lstStyle/>
          <a:p>
            <a:pPr lvl="1" eaLnBrk="1" hangingPunct="1"/>
            <a:r>
              <a:rPr lang="nb-NO" smtClean="0"/>
              <a:t>Levels of involvement:  Roles &amp; passive versus active</a:t>
            </a:r>
          </a:p>
          <a:p>
            <a:pPr lvl="1" eaLnBrk="1" hangingPunct="1"/>
            <a:r>
              <a:rPr lang="nb-NO" smtClean="0"/>
              <a:t>Process of decision-making &amp; expressing opinions</a:t>
            </a:r>
          </a:p>
          <a:p>
            <a:pPr eaLnBrk="1" hangingPunct="1"/>
            <a:r>
              <a:rPr lang="nb-NO" smtClean="0"/>
              <a:t>Members and membership</a:t>
            </a:r>
          </a:p>
          <a:p>
            <a:pPr lvl="1" eaLnBrk="1" hangingPunct="1"/>
            <a:r>
              <a:rPr lang="nb-NO" smtClean="0"/>
              <a:t>Lacking role of civil society</a:t>
            </a:r>
          </a:p>
          <a:p>
            <a:pPr lvl="1" eaLnBrk="1" hangingPunct="1"/>
            <a:r>
              <a:rPr lang="nb-NO" smtClean="0"/>
              <a:t>Eligible members: public sector and private sector</a:t>
            </a:r>
          </a:p>
          <a:p>
            <a:pPr eaLnBrk="1" hangingPunct="1"/>
            <a:endParaRPr lang="nb-NO" smtClean="0"/>
          </a:p>
          <a:p>
            <a:pPr eaLnBrk="1" hangingPunct="1"/>
            <a:endParaRPr lang="nb-NO" smtClean="0"/>
          </a:p>
        </p:txBody>
      </p:sp>
      <p:sp>
        <p:nvSpPr>
          <p:cNvPr id="47110" name="Plassholder for lysbildenummer 6"/>
          <p:cNvSpPr>
            <a:spLocks noGrp="1"/>
          </p:cNvSpPr>
          <p:nvPr>
            <p:ph type="sldNum" sz="quarter" idx="12"/>
          </p:nvPr>
        </p:nvSpPr>
        <p:spPr>
          <a:noFill/>
        </p:spPr>
        <p:txBody>
          <a:bodyPr/>
          <a:lstStyle/>
          <a:p>
            <a:fld id="{93BD1536-F96F-42A4-9BC9-684F60F82C12}" type="slidenum">
              <a:rPr lang="en-US" smtClean="0"/>
              <a:pPr/>
              <a:t>45</a:t>
            </a:fld>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Plassholder for dato 3"/>
          <p:cNvSpPr>
            <a:spLocks noGrp="1"/>
          </p:cNvSpPr>
          <p:nvPr>
            <p:ph type="dt" sz="quarter" idx="10"/>
          </p:nvPr>
        </p:nvSpPr>
        <p:spPr>
          <a:noFill/>
        </p:spPr>
        <p:txBody>
          <a:bodyPr/>
          <a:lstStyle/>
          <a:p>
            <a:r>
              <a:rPr lang="en-US" smtClean="0"/>
              <a:t>BSNN workshop, Varna</a:t>
            </a:r>
          </a:p>
        </p:txBody>
      </p:sp>
      <p:sp>
        <p:nvSpPr>
          <p:cNvPr id="48131" name="Plassholder for bunntekst 4"/>
          <p:cNvSpPr>
            <a:spLocks noGrp="1"/>
          </p:cNvSpPr>
          <p:nvPr>
            <p:ph type="ftr" sz="quarter" idx="11"/>
          </p:nvPr>
        </p:nvSpPr>
        <p:spPr>
          <a:noFill/>
        </p:spPr>
        <p:txBody>
          <a:bodyPr/>
          <a:lstStyle/>
          <a:p>
            <a:r>
              <a:rPr lang="en-US" smtClean="0"/>
              <a:t>Natura 2000: CZM, 2 Jul 2010</a:t>
            </a:r>
          </a:p>
        </p:txBody>
      </p:sp>
      <p:sp>
        <p:nvSpPr>
          <p:cNvPr id="48132" name="Rectangle 2"/>
          <p:cNvSpPr>
            <a:spLocks noGrp="1" noChangeArrowheads="1"/>
          </p:cNvSpPr>
          <p:nvPr>
            <p:ph type="title"/>
          </p:nvPr>
        </p:nvSpPr>
        <p:spPr/>
        <p:txBody>
          <a:bodyPr/>
          <a:lstStyle/>
          <a:p>
            <a:pPr algn="r" eaLnBrk="1" hangingPunct="1"/>
            <a:r>
              <a:rPr lang="nb-NO" sz="4000" smtClean="0"/>
              <a:t>The Bulgaria coastal network, III</a:t>
            </a:r>
            <a:endParaRPr lang="en-US" sz="4000" smtClean="0"/>
          </a:p>
        </p:txBody>
      </p:sp>
      <p:sp>
        <p:nvSpPr>
          <p:cNvPr id="48133" name="Rectangle 3"/>
          <p:cNvSpPr>
            <a:spLocks noGrp="1" noChangeArrowheads="1"/>
          </p:cNvSpPr>
          <p:nvPr>
            <p:ph type="body" idx="1"/>
          </p:nvPr>
        </p:nvSpPr>
        <p:spPr/>
        <p:txBody>
          <a:bodyPr/>
          <a:lstStyle/>
          <a:p>
            <a:pPr eaLnBrk="1" hangingPunct="1"/>
            <a:r>
              <a:rPr lang="nb-NO" smtClean="0"/>
              <a:t>Organizing networks</a:t>
            </a:r>
          </a:p>
          <a:p>
            <a:pPr lvl="1" eaLnBrk="1" hangingPunct="1"/>
            <a:r>
              <a:rPr lang="nb-NO" smtClean="0"/>
              <a:t>Appropriate approaches for creating network</a:t>
            </a:r>
          </a:p>
          <a:p>
            <a:pPr lvl="1" eaLnBrk="1" hangingPunct="1"/>
            <a:r>
              <a:rPr lang="nb-NO" smtClean="0"/>
              <a:t>Role of an external agent</a:t>
            </a:r>
          </a:p>
          <a:p>
            <a:pPr lvl="1" eaLnBrk="1" hangingPunct="1"/>
            <a:r>
              <a:rPr lang="nb-NO" smtClean="0"/>
              <a:t>Pro et contra: what are your views?</a:t>
            </a:r>
          </a:p>
          <a:p>
            <a:pPr eaLnBrk="1" hangingPunct="1"/>
            <a:r>
              <a:rPr lang="nb-NO" smtClean="0"/>
              <a:t>Broadening the perspective</a:t>
            </a:r>
          </a:p>
          <a:p>
            <a:pPr lvl="1" eaLnBrk="1" hangingPunct="1"/>
            <a:r>
              <a:rPr lang="nb-NO" smtClean="0"/>
              <a:t>Partnerships (internal) &amp; co-mgmt. (external)</a:t>
            </a:r>
          </a:p>
          <a:p>
            <a:pPr eaLnBrk="1" hangingPunct="1"/>
            <a:r>
              <a:rPr lang="nb-NO" smtClean="0"/>
              <a:t>Past, ongoing and planned projects</a:t>
            </a:r>
          </a:p>
          <a:p>
            <a:pPr lvl="1" eaLnBrk="1" hangingPunct="1"/>
            <a:r>
              <a:rPr lang="nb-NO" smtClean="0"/>
              <a:t>Criteria for collaboration? Can network help?</a:t>
            </a:r>
          </a:p>
          <a:p>
            <a:pPr lvl="1" eaLnBrk="1" hangingPunct="1"/>
            <a:endParaRPr lang="nb-NO" smtClean="0"/>
          </a:p>
          <a:p>
            <a:pPr eaLnBrk="1" hangingPunct="1"/>
            <a:endParaRPr lang="nb-NO" smtClean="0"/>
          </a:p>
          <a:p>
            <a:pPr eaLnBrk="1" hangingPunct="1"/>
            <a:endParaRPr lang="nb-NO" smtClean="0"/>
          </a:p>
        </p:txBody>
      </p:sp>
      <p:sp>
        <p:nvSpPr>
          <p:cNvPr id="48134" name="Plassholder for lysbildenummer 6"/>
          <p:cNvSpPr>
            <a:spLocks noGrp="1"/>
          </p:cNvSpPr>
          <p:nvPr>
            <p:ph type="sldNum" sz="quarter" idx="12"/>
          </p:nvPr>
        </p:nvSpPr>
        <p:spPr>
          <a:noFill/>
        </p:spPr>
        <p:txBody>
          <a:bodyPr/>
          <a:lstStyle/>
          <a:p>
            <a:fld id="{FB484D9F-4744-4956-B1E6-F57D4330B69B}" type="slidenum">
              <a:rPr lang="en-US" smtClean="0"/>
              <a:pPr/>
              <a:t>46</a:t>
            </a:fld>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Plassholder for dato 3"/>
          <p:cNvSpPr>
            <a:spLocks noGrp="1"/>
          </p:cNvSpPr>
          <p:nvPr>
            <p:ph type="dt" sz="quarter" idx="10"/>
          </p:nvPr>
        </p:nvSpPr>
        <p:spPr>
          <a:noFill/>
        </p:spPr>
        <p:txBody>
          <a:bodyPr/>
          <a:lstStyle/>
          <a:p>
            <a:r>
              <a:rPr lang="en-US" smtClean="0"/>
              <a:t>BSNN workshop, Varna</a:t>
            </a:r>
          </a:p>
        </p:txBody>
      </p:sp>
      <p:sp>
        <p:nvSpPr>
          <p:cNvPr id="49155" name="Plassholder for bunntekst 4"/>
          <p:cNvSpPr>
            <a:spLocks noGrp="1"/>
          </p:cNvSpPr>
          <p:nvPr>
            <p:ph type="ftr" sz="quarter" idx="11"/>
          </p:nvPr>
        </p:nvSpPr>
        <p:spPr>
          <a:noFill/>
        </p:spPr>
        <p:txBody>
          <a:bodyPr/>
          <a:lstStyle/>
          <a:p>
            <a:r>
              <a:rPr lang="en-US" smtClean="0"/>
              <a:t>Natura 2000: CZM, 2 Jul 2010</a:t>
            </a:r>
          </a:p>
        </p:txBody>
      </p:sp>
      <p:sp>
        <p:nvSpPr>
          <p:cNvPr id="49156" name="Rectangle 2"/>
          <p:cNvSpPr>
            <a:spLocks noGrp="1" noChangeArrowheads="1"/>
          </p:cNvSpPr>
          <p:nvPr>
            <p:ph type="title"/>
          </p:nvPr>
        </p:nvSpPr>
        <p:spPr/>
        <p:txBody>
          <a:bodyPr/>
          <a:lstStyle/>
          <a:p>
            <a:pPr algn="r" eaLnBrk="1" hangingPunct="1"/>
            <a:r>
              <a:rPr lang="nb-NO" sz="4000" smtClean="0">
                <a:solidFill>
                  <a:schemeClr val="tx1"/>
                </a:solidFill>
              </a:rPr>
              <a:t> Conclusions, I</a:t>
            </a:r>
            <a:endParaRPr lang="en-US" sz="4000" smtClean="0">
              <a:solidFill>
                <a:schemeClr val="tx1"/>
              </a:solidFill>
            </a:endParaRPr>
          </a:p>
        </p:txBody>
      </p:sp>
      <p:sp>
        <p:nvSpPr>
          <p:cNvPr id="49157" name="Rectangle 3"/>
          <p:cNvSpPr>
            <a:spLocks noGrp="1" noChangeArrowheads="1"/>
          </p:cNvSpPr>
          <p:nvPr>
            <p:ph type="body" idx="1"/>
          </p:nvPr>
        </p:nvSpPr>
        <p:spPr/>
        <p:txBody>
          <a:bodyPr/>
          <a:lstStyle/>
          <a:p>
            <a:pPr eaLnBrk="1" hangingPunct="1"/>
            <a:r>
              <a:rPr lang="nb-NO" smtClean="0"/>
              <a:t>Projects are increasingly process oriented</a:t>
            </a:r>
          </a:p>
          <a:p>
            <a:pPr eaLnBrk="1" hangingPunct="1"/>
            <a:r>
              <a:rPr lang="nb-NO" smtClean="0"/>
              <a:t>Project admin. is hierarchic (communication)</a:t>
            </a:r>
          </a:p>
          <a:p>
            <a:pPr eaLnBrk="1" hangingPunct="1"/>
            <a:r>
              <a:rPr lang="nb-NO" smtClean="0"/>
              <a:t>Relate not only to local stakeholders but also to colleagues and partners (cf. network analysis)</a:t>
            </a:r>
          </a:p>
          <a:p>
            <a:pPr eaLnBrk="1" hangingPunct="1"/>
            <a:r>
              <a:rPr lang="nb-NO" smtClean="0"/>
              <a:t>Often difficult balancing act: compromises</a:t>
            </a:r>
          </a:p>
          <a:p>
            <a:pPr eaLnBrk="1" hangingPunct="1"/>
            <a:r>
              <a:rPr lang="nb-NO" smtClean="0"/>
              <a:t>One learns as one go along</a:t>
            </a:r>
            <a:endParaRPr lang="en-US" smtClean="0"/>
          </a:p>
        </p:txBody>
      </p:sp>
      <p:sp>
        <p:nvSpPr>
          <p:cNvPr id="49158" name="Plassholder for lysbildenummer 6"/>
          <p:cNvSpPr>
            <a:spLocks noGrp="1"/>
          </p:cNvSpPr>
          <p:nvPr>
            <p:ph type="sldNum" sz="quarter" idx="12"/>
          </p:nvPr>
        </p:nvSpPr>
        <p:spPr>
          <a:noFill/>
        </p:spPr>
        <p:txBody>
          <a:bodyPr/>
          <a:lstStyle/>
          <a:p>
            <a:fld id="{66EADAFD-442B-403F-96DA-6153B50FC64C}" type="slidenum">
              <a:rPr lang="en-US" smtClean="0"/>
              <a:pPr/>
              <a:t>47</a:t>
            </a:fld>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lassholder for dato 3"/>
          <p:cNvSpPr>
            <a:spLocks noGrp="1"/>
          </p:cNvSpPr>
          <p:nvPr>
            <p:ph type="dt" sz="quarter" idx="10"/>
          </p:nvPr>
        </p:nvSpPr>
        <p:spPr>
          <a:noFill/>
        </p:spPr>
        <p:txBody>
          <a:bodyPr/>
          <a:lstStyle/>
          <a:p>
            <a:r>
              <a:rPr lang="en-US" smtClean="0"/>
              <a:t>BSNN workshop, Varna</a:t>
            </a:r>
          </a:p>
        </p:txBody>
      </p:sp>
      <p:sp>
        <p:nvSpPr>
          <p:cNvPr id="50179" name="Plassholder for bunntekst 4"/>
          <p:cNvSpPr>
            <a:spLocks noGrp="1"/>
          </p:cNvSpPr>
          <p:nvPr>
            <p:ph type="ftr" sz="quarter" idx="11"/>
          </p:nvPr>
        </p:nvSpPr>
        <p:spPr>
          <a:noFill/>
        </p:spPr>
        <p:txBody>
          <a:bodyPr/>
          <a:lstStyle/>
          <a:p>
            <a:r>
              <a:rPr lang="en-US" smtClean="0"/>
              <a:t>Natura 2000: CZM, 2 Jul 2010</a:t>
            </a:r>
          </a:p>
        </p:txBody>
      </p:sp>
      <p:sp>
        <p:nvSpPr>
          <p:cNvPr id="50180" name="Rectangle 2"/>
          <p:cNvSpPr>
            <a:spLocks noGrp="1" noChangeArrowheads="1"/>
          </p:cNvSpPr>
          <p:nvPr>
            <p:ph type="title"/>
          </p:nvPr>
        </p:nvSpPr>
        <p:spPr/>
        <p:txBody>
          <a:bodyPr/>
          <a:lstStyle/>
          <a:p>
            <a:pPr algn="r" eaLnBrk="1" hangingPunct="1"/>
            <a:r>
              <a:rPr lang="nb-NO" sz="4000" smtClean="0"/>
              <a:t>Conclusions, II </a:t>
            </a:r>
            <a:endParaRPr lang="en-US" sz="4000" smtClean="0"/>
          </a:p>
        </p:txBody>
      </p:sp>
      <p:sp>
        <p:nvSpPr>
          <p:cNvPr id="50181" name="Rectangle 3"/>
          <p:cNvSpPr>
            <a:spLocks noGrp="1" noChangeArrowheads="1"/>
          </p:cNvSpPr>
          <p:nvPr>
            <p:ph type="body" idx="1"/>
          </p:nvPr>
        </p:nvSpPr>
        <p:spPr/>
        <p:txBody>
          <a:bodyPr/>
          <a:lstStyle/>
          <a:p>
            <a:pPr eaLnBrk="1" hangingPunct="1">
              <a:lnSpc>
                <a:spcPct val="90000"/>
              </a:lnSpc>
            </a:pPr>
            <a:r>
              <a:rPr lang="nb-NO" smtClean="0"/>
              <a:t>Stakeholder analysis important to under-stand what is happening at the local level</a:t>
            </a:r>
          </a:p>
          <a:p>
            <a:pPr lvl="1" eaLnBrk="1" hangingPunct="1">
              <a:lnSpc>
                <a:spcPct val="90000"/>
              </a:lnSpc>
            </a:pPr>
            <a:r>
              <a:rPr lang="nb-NO" smtClean="0"/>
              <a:t>Increase effect and goal attainment</a:t>
            </a:r>
          </a:p>
          <a:p>
            <a:pPr lvl="1" eaLnBrk="1" hangingPunct="1">
              <a:lnSpc>
                <a:spcPct val="90000"/>
              </a:lnSpc>
            </a:pPr>
            <a:r>
              <a:rPr lang="nb-NO" smtClean="0"/>
              <a:t>Decrease negative impacts</a:t>
            </a:r>
          </a:p>
          <a:p>
            <a:pPr eaLnBrk="1" hangingPunct="1">
              <a:lnSpc>
                <a:spcPct val="90000"/>
              </a:lnSpc>
            </a:pPr>
            <a:r>
              <a:rPr lang="nb-NO" smtClean="0"/>
              <a:t>Decrease in negative effect is little under-stood and even less focused on</a:t>
            </a:r>
          </a:p>
          <a:p>
            <a:pPr lvl="1" eaLnBrk="1" hangingPunct="1">
              <a:lnSpc>
                <a:spcPct val="90000"/>
              </a:lnSpc>
            </a:pPr>
            <a:r>
              <a:rPr lang="nb-NO" smtClean="0"/>
              <a:t>Key stakeholders do not understand project cooperation and impacts</a:t>
            </a:r>
          </a:p>
          <a:p>
            <a:pPr lvl="1" eaLnBrk="1" hangingPunct="1">
              <a:lnSpc>
                <a:spcPct val="90000"/>
              </a:lnSpc>
            </a:pPr>
            <a:r>
              <a:rPr lang="nb-NO" smtClean="0"/>
              <a:t>Key stakeholders have different agendas</a:t>
            </a:r>
          </a:p>
          <a:p>
            <a:pPr lvl="1" eaLnBrk="1" hangingPunct="1">
              <a:lnSpc>
                <a:spcPct val="90000"/>
              </a:lnSpc>
            </a:pPr>
            <a:r>
              <a:rPr lang="nb-NO" smtClean="0"/>
              <a:t>Lead to conflicts, which must be addressed</a:t>
            </a:r>
            <a:endParaRPr lang="en-US" smtClean="0"/>
          </a:p>
        </p:txBody>
      </p:sp>
      <p:sp>
        <p:nvSpPr>
          <p:cNvPr id="50182" name="Plassholder for lysbildenummer 6"/>
          <p:cNvSpPr>
            <a:spLocks noGrp="1"/>
          </p:cNvSpPr>
          <p:nvPr>
            <p:ph type="sldNum" sz="quarter" idx="12"/>
          </p:nvPr>
        </p:nvSpPr>
        <p:spPr>
          <a:noFill/>
        </p:spPr>
        <p:txBody>
          <a:bodyPr/>
          <a:lstStyle/>
          <a:p>
            <a:fld id="{A40A7A88-73AE-48FA-B283-45D96230350D}" type="slidenum">
              <a:rPr lang="en-US" smtClean="0"/>
              <a:pPr/>
              <a:t>48</a:t>
            </a:fld>
            <a:endParaRPr 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Plassholder for dato 3"/>
          <p:cNvSpPr>
            <a:spLocks noGrp="1"/>
          </p:cNvSpPr>
          <p:nvPr>
            <p:ph type="dt" sz="quarter" idx="10"/>
          </p:nvPr>
        </p:nvSpPr>
        <p:spPr>
          <a:noFill/>
        </p:spPr>
        <p:txBody>
          <a:bodyPr/>
          <a:lstStyle/>
          <a:p>
            <a:r>
              <a:rPr lang="en-US" smtClean="0"/>
              <a:t>BSNN workshop, Varna</a:t>
            </a:r>
          </a:p>
        </p:txBody>
      </p:sp>
      <p:sp>
        <p:nvSpPr>
          <p:cNvPr id="51203" name="Plassholder for bunntekst 4"/>
          <p:cNvSpPr>
            <a:spLocks noGrp="1"/>
          </p:cNvSpPr>
          <p:nvPr>
            <p:ph type="ftr" sz="quarter" idx="11"/>
          </p:nvPr>
        </p:nvSpPr>
        <p:spPr>
          <a:noFill/>
        </p:spPr>
        <p:txBody>
          <a:bodyPr/>
          <a:lstStyle/>
          <a:p>
            <a:r>
              <a:rPr lang="en-US" smtClean="0"/>
              <a:t>Natura 2000: CZM, 2 Jul 2010</a:t>
            </a:r>
          </a:p>
        </p:txBody>
      </p:sp>
      <p:sp>
        <p:nvSpPr>
          <p:cNvPr id="51204" name="Rectangle 2"/>
          <p:cNvSpPr>
            <a:spLocks noGrp="1" noChangeArrowheads="1"/>
          </p:cNvSpPr>
          <p:nvPr>
            <p:ph type="title"/>
          </p:nvPr>
        </p:nvSpPr>
        <p:spPr/>
        <p:txBody>
          <a:bodyPr/>
          <a:lstStyle/>
          <a:p>
            <a:pPr algn="r" eaLnBrk="1" hangingPunct="1"/>
            <a:r>
              <a:rPr lang="nb-NO" smtClean="0">
                <a:solidFill>
                  <a:schemeClr val="tx1"/>
                </a:solidFill>
              </a:rPr>
              <a:t>Challenges, I</a:t>
            </a:r>
            <a:endParaRPr lang="en-US" sz="4000" smtClean="0">
              <a:solidFill>
                <a:schemeClr val="tx1"/>
              </a:solidFill>
            </a:endParaRPr>
          </a:p>
        </p:txBody>
      </p:sp>
      <p:sp>
        <p:nvSpPr>
          <p:cNvPr id="51205" name="Rectangle 3"/>
          <p:cNvSpPr>
            <a:spLocks noGrp="1" noChangeArrowheads="1"/>
          </p:cNvSpPr>
          <p:nvPr>
            <p:ph type="body" idx="1"/>
          </p:nvPr>
        </p:nvSpPr>
        <p:spPr/>
        <p:txBody>
          <a:bodyPr/>
          <a:lstStyle/>
          <a:p>
            <a:pPr eaLnBrk="1" hangingPunct="1"/>
            <a:r>
              <a:rPr lang="nb-NO" smtClean="0"/>
              <a:t>Get civil society to contribute to political and ec. dev. that benefits the people</a:t>
            </a:r>
          </a:p>
          <a:p>
            <a:pPr eaLnBrk="1" hangingPunct="1"/>
            <a:r>
              <a:rPr lang="nb-NO" smtClean="0"/>
              <a:t>Strong org. that are </a:t>
            </a:r>
            <a:r>
              <a:rPr lang="nb-NO" i="1" smtClean="0"/>
              <a:t>not </a:t>
            </a:r>
            <a:r>
              <a:rPr lang="nb-NO" smtClean="0"/>
              <a:t>integrated in society contribute to segmentation, opposition and conflicts that hamper dev.</a:t>
            </a:r>
          </a:p>
          <a:p>
            <a:pPr eaLnBrk="1" hangingPunct="1"/>
            <a:r>
              <a:rPr lang="nb-NO" smtClean="0"/>
              <a:t>Modernisation: develop political and adm. institutions that can handle conflicts and overcome obstacles</a:t>
            </a:r>
            <a:endParaRPr lang="en-US" smtClean="0"/>
          </a:p>
        </p:txBody>
      </p:sp>
      <p:sp>
        <p:nvSpPr>
          <p:cNvPr id="51206" name="Plassholder for lysbildenummer 6"/>
          <p:cNvSpPr>
            <a:spLocks noGrp="1"/>
          </p:cNvSpPr>
          <p:nvPr>
            <p:ph type="sldNum" sz="quarter" idx="12"/>
          </p:nvPr>
        </p:nvSpPr>
        <p:spPr>
          <a:noFill/>
        </p:spPr>
        <p:txBody>
          <a:bodyPr/>
          <a:lstStyle/>
          <a:p>
            <a:fld id="{2E50F142-9F74-4F67-B8A2-D8C1E724D35F}" type="slidenum">
              <a:rPr lang="en-US" smtClean="0"/>
              <a:pPr/>
              <a:t>49</a:t>
            </a:fld>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ssholder for dato 3"/>
          <p:cNvSpPr>
            <a:spLocks noGrp="1"/>
          </p:cNvSpPr>
          <p:nvPr>
            <p:ph type="dt" sz="quarter" idx="10"/>
          </p:nvPr>
        </p:nvSpPr>
        <p:spPr>
          <a:noFill/>
        </p:spPr>
        <p:txBody>
          <a:bodyPr/>
          <a:lstStyle/>
          <a:p>
            <a:r>
              <a:rPr lang="en-US" smtClean="0"/>
              <a:t>BSNN workshop, Varna</a:t>
            </a:r>
          </a:p>
        </p:txBody>
      </p:sp>
      <p:sp>
        <p:nvSpPr>
          <p:cNvPr id="7171" name="Plassholder for bunntekst 4"/>
          <p:cNvSpPr>
            <a:spLocks noGrp="1"/>
          </p:cNvSpPr>
          <p:nvPr>
            <p:ph type="ftr" sz="quarter" idx="11"/>
          </p:nvPr>
        </p:nvSpPr>
        <p:spPr>
          <a:noFill/>
        </p:spPr>
        <p:txBody>
          <a:bodyPr/>
          <a:lstStyle/>
          <a:p>
            <a:r>
              <a:rPr lang="en-US" smtClean="0"/>
              <a:t>Natura 2000: CZM, 2 Jul 2010</a:t>
            </a:r>
          </a:p>
        </p:txBody>
      </p:sp>
      <p:sp>
        <p:nvSpPr>
          <p:cNvPr id="7172" name="Rectangle 2"/>
          <p:cNvSpPr>
            <a:spLocks noGrp="1" noChangeArrowheads="1"/>
          </p:cNvSpPr>
          <p:nvPr>
            <p:ph type="title"/>
          </p:nvPr>
        </p:nvSpPr>
        <p:spPr>
          <a:xfrm>
            <a:off x="457200" y="836613"/>
            <a:ext cx="8229600" cy="581025"/>
          </a:xfrm>
        </p:spPr>
        <p:txBody>
          <a:bodyPr/>
          <a:lstStyle/>
          <a:p>
            <a:pPr algn="l" eaLnBrk="1" hangingPunct="1"/>
            <a:r>
              <a:rPr lang="nb-NO" smtClean="0">
                <a:solidFill>
                  <a:schemeClr val="tx1"/>
                </a:solidFill>
              </a:rPr>
              <a:t>2  AIMS WITH THE SESSION</a:t>
            </a:r>
            <a:endParaRPr lang="en-US" smtClean="0"/>
          </a:p>
        </p:txBody>
      </p:sp>
      <p:sp>
        <p:nvSpPr>
          <p:cNvPr id="7173" name="Content Placeholder 6"/>
          <p:cNvSpPr>
            <a:spLocks noGrp="1"/>
          </p:cNvSpPr>
          <p:nvPr>
            <p:ph idx="1"/>
          </p:nvPr>
        </p:nvSpPr>
        <p:spPr/>
        <p:txBody>
          <a:bodyPr/>
          <a:lstStyle/>
          <a:p>
            <a:r>
              <a:rPr lang="nb-NO" smtClean="0"/>
              <a:t>Support the project</a:t>
            </a:r>
          </a:p>
          <a:p>
            <a:r>
              <a:rPr lang="nb-NO" smtClean="0"/>
              <a:t>Present concepts, methods of analysis and ways of working</a:t>
            </a:r>
          </a:p>
          <a:p>
            <a:r>
              <a:rPr lang="nb-NO" smtClean="0"/>
              <a:t>Contribute to awareness raising and empowerment of project stakeholders</a:t>
            </a:r>
          </a:p>
          <a:p>
            <a:r>
              <a:rPr lang="nb-NO" smtClean="0"/>
              <a:t>Contribute to ensuring that the processes and results achieved by the project continues after project closure</a:t>
            </a:r>
          </a:p>
          <a:p>
            <a:endParaRPr lang="nb-NO" smtClean="0"/>
          </a:p>
        </p:txBody>
      </p:sp>
      <p:sp>
        <p:nvSpPr>
          <p:cNvPr id="7174" name="Plassholder for lysbildenummer 6"/>
          <p:cNvSpPr>
            <a:spLocks noGrp="1"/>
          </p:cNvSpPr>
          <p:nvPr>
            <p:ph type="sldNum" sz="quarter" idx="12"/>
          </p:nvPr>
        </p:nvSpPr>
        <p:spPr>
          <a:noFill/>
        </p:spPr>
        <p:txBody>
          <a:bodyPr/>
          <a:lstStyle/>
          <a:p>
            <a:fld id="{18AC77DC-B4CD-4964-9745-470C92479FC7}" type="slidenum">
              <a:rPr lang="en-US" smtClean="0"/>
              <a:pPr/>
              <a:t>5</a:t>
            </a:fld>
            <a:endParaRPr lang="en-US"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Plassholder for dato 3"/>
          <p:cNvSpPr>
            <a:spLocks noGrp="1"/>
          </p:cNvSpPr>
          <p:nvPr>
            <p:ph type="dt" sz="quarter" idx="10"/>
          </p:nvPr>
        </p:nvSpPr>
        <p:spPr>
          <a:noFill/>
        </p:spPr>
        <p:txBody>
          <a:bodyPr/>
          <a:lstStyle/>
          <a:p>
            <a:r>
              <a:rPr lang="en-US" smtClean="0"/>
              <a:t>BSNN workshop, Varna</a:t>
            </a:r>
          </a:p>
        </p:txBody>
      </p:sp>
      <p:sp>
        <p:nvSpPr>
          <p:cNvPr id="52227" name="Plassholder for bunntekst 4"/>
          <p:cNvSpPr>
            <a:spLocks noGrp="1"/>
          </p:cNvSpPr>
          <p:nvPr>
            <p:ph type="ftr" sz="quarter" idx="11"/>
          </p:nvPr>
        </p:nvSpPr>
        <p:spPr>
          <a:noFill/>
        </p:spPr>
        <p:txBody>
          <a:bodyPr/>
          <a:lstStyle/>
          <a:p>
            <a:r>
              <a:rPr lang="en-US" smtClean="0"/>
              <a:t>Natura 2000: CZM, 2 Jul 2010</a:t>
            </a:r>
          </a:p>
        </p:txBody>
      </p:sp>
      <p:sp>
        <p:nvSpPr>
          <p:cNvPr id="52228" name="Rectangle 2"/>
          <p:cNvSpPr>
            <a:spLocks noGrp="1" noChangeArrowheads="1"/>
          </p:cNvSpPr>
          <p:nvPr>
            <p:ph type="title"/>
          </p:nvPr>
        </p:nvSpPr>
        <p:spPr/>
        <p:txBody>
          <a:bodyPr/>
          <a:lstStyle/>
          <a:p>
            <a:pPr algn="r" eaLnBrk="1" hangingPunct="1"/>
            <a:r>
              <a:rPr lang="nb-NO" sz="4000" smtClean="0">
                <a:solidFill>
                  <a:schemeClr val="tx1"/>
                </a:solidFill>
              </a:rPr>
              <a:t>Challenges, II </a:t>
            </a:r>
            <a:endParaRPr lang="en-US" sz="4000" smtClean="0">
              <a:solidFill>
                <a:schemeClr val="tx1"/>
              </a:solidFill>
            </a:endParaRPr>
          </a:p>
        </p:txBody>
      </p:sp>
      <p:sp>
        <p:nvSpPr>
          <p:cNvPr id="52229" name="Rectangle 3"/>
          <p:cNvSpPr>
            <a:spLocks noGrp="1" noChangeArrowheads="1"/>
          </p:cNvSpPr>
          <p:nvPr>
            <p:ph type="body" idx="1"/>
          </p:nvPr>
        </p:nvSpPr>
        <p:spPr/>
        <p:txBody>
          <a:bodyPr/>
          <a:lstStyle/>
          <a:p>
            <a:pPr eaLnBrk="1" hangingPunct="1"/>
            <a:r>
              <a:rPr lang="nb-NO" smtClean="0"/>
              <a:t>Cooperation between public sector, private sector and civil society crucial</a:t>
            </a:r>
          </a:p>
          <a:p>
            <a:pPr eaLnBrk="1" hangingPunct="1"/>
            <a:r>
              <a:rPr lang="nb-NO" smtClean="0"/>
              <a:t>Concern: strong outside intervention coupled with weak local basis for own autonomy</a:t>
            </a:r>
          </a:p>
          <a:p>
            <a:pPr eaLnBrk="1" hangingPunct="1"/>
            <a:r>
              <a:rPr lang="nb-NO" smtClean="0"/>
              <a:t>Inability of public sector to support people via civil society organized activities</a:t>
            </a:r>
            <a:endParaRPr lang="en-US" smtClean="0"/>
          </a:p>
        </p:txBody>
      </p:sp>
      <p:sp>
        <p:nvSpPr>
          <p:cNvPr id="52230" name="Plassholder for lysbildenummer 6"/>
          <p:cNvSpPr>
            <a:spLocks noGrp="1"/>
          </p:cNvSpPr>
          <p:nvPr>
            <p:ph type="sldNum" sz="quarter" idx="12"/>
          </p:nvPr>
        </p:nvSpPr>
        <p:spPr>
          <a:noFill/>
        </p:spPr>
        <p:txBody>
          <a:bodyPr/>
          <a:lstStyle/>
          <a:p>
            <a:fld id="{658D9DFB-3EDE-4B4A-975F-813B9D6F7AE2}" type="slidenum">
              <a:rPr lang="en-US" smtClean="0"/>
              <a:pPr/>
              <a:t>50</a:t>
            </a:fld>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Plassholder for dato 3"/>
          <p:cNvSpPr>
            <a:spLocks noGrp="1"/>
          </p:cNvSpPr>
          <p:nvPr>
            <p:ph type="dt" sz="quarter" idx="10"/>
          </p:nvPr>
        </p:nvSpPr>
        <p:spPr>
          <a:noFill/>
        </p:spPr>
        <p:txBody>
          <a:bodyPr/>
          <a:lstStyle/>
          <a:p>
            <a:r>
              <a:rPr lang="en-US" smtClean="0"/>
              <a:t>BSNN workshop, Varna</a:t>
            </a:r>
          </a:p>
        </p:txBody>
      </p:sp>
      <p:sp>
        <p:nvSpPr>
          <p:cNvPr id="53251" name="Plassholder for bunntekst 4"/>
          <p:cNvSpPr>
            <a:spLocks noGrp="1"/>
          </p:cNvSpPr>
          <p:nvPr>
            <p:ph type="ftr" sz="quarter" idx="11"/>
          </p:nvPr>
        </p:nvSpPr>
        <p:spPr>
          <a:noFill/>
        </p:spPr>
        <p:txBody>
          <a:bodyPr/>
          <a:lstStyle/>
          <a:p>
            <a:r>
              <a:rPr lang="en-US" smtClean="0"/>
              <a:t>Natura 2000: CZM, 2 Jul 2010</a:t>
            </a:r>
          </a:p>
        </p:txBody>
      </p:sp>
      <p:sp>
        <p:nvSpPr>
          <p:cNvPr id="53252" name="Rectangle 2"/>
          <p:cNvSpPr>
            <a:spLocks noGrp="1" noChangeArrowheads="1"/>
          </p:cNvSpPr>
          <p:nvPr>
            <p:ph type="title"/>
          </p:nvPr>
        </p:nvSpPr>
        <p:spPr/>
        <p:txBody>
          <a:bodyPr/>
          <a:lstStyle/>
          <a:p>
            <a:pPr algn="r" eaLnBrk="1" hangingPunct="1"/>
            <a:r>
              <a:rPr lang="nb-NO" sz="4000" smtClean="0">
                <a:solidFill>
                  <a:schemeClr val="tx1"/>
                </a:solidFill>
              </a:rPr>
              <a:t>Challenges, III </a:t>
            </a:r>
            <a:endParaRPr lang="en-US" sz="4000" smtClean="0">
              <a:solidFill>
                <a:schemeClr val="tx1"/>
              </a:solidFill>
            </a:endParaRPr>
          </a:p>
        </p:txBody>
      </p:sp>
      <p:sp>
        <p:nvSpPr>
          <p:cNvPr id="53253" name="Rectangle 3"/>
          <p:cNvSpPr>
            <a:spLocks noGrp="1" noChangeArrowheads="1"/>
          </p:cNvSpPr>
          <p:nvPr>
            <p:ph type="body" idx="1"/>
          </p:nvPr>
        </p:nvSpPr>
        <p:spPr/>
        <p:txBody>
          <a:bodyPr/>
          <a:lstStyle/>
          <a:p>
            <a:pPr eaLnBrk="1" hangingPunct="1"/>
            <a:r>
              <a:rPr lang="nb-NO" smtClean="0"/>
              <a:t>Power and empowerment: </a:t>
            </a:r>
          </a:p>
          <a:p>
            <a:pPr lvl="1" eaLnBrk="1" hangingPunct="1"/>
            <a:r>
              <a:rPr lang="nb-NO" smtClean="0"/>
              <a:t>Ethics – knowledge to be used by whom and for what?</a:t>
            </a:r>
          </a:p>
          <a:p>
            <a:pPr lvl="1" eaLnBrk="1" hangingPunct="1"/>
            <a:r>
              <a:rPr lang="nb-NO" smtClean="0"/>
              <a:t>Concensus-building, consultation, participa-tion, governance, involvement, transparency, etc.</a:t>
            </a:r>
          </a:p>
          <a:p>
            <a:pPr lvl="1" eaLnBrk="1" hangingPunct="1"/>
            <a:r>
              <a:rPr lang="nb-NO" smtClean="0"/>
              <a:t>Traditional knowledge as both means &amp; goal</a:t>
            </a:r>
          </a:p>
        </p:txBody>
      </p:sp>
      <p:sp>
        <p:nvSpPr>
          <p:cNvPr id="53254" name="Plassholder for lysbildenummer 6"/>
          <p:cNvSpPr>
            <a:spLocks noGrp="1"/>
          </p:cNvSpPr>
          <p:nvPr>
            <p:ph type="sldNum" sz="quarter" idx="12"/>
          </p:nvPr>
        </p:nvSpPr>
        <p:spPr>
          <a:noFill/>
        </p:spPr>
        <p:txBody>
          <a:bodyPr/>
          <a:lstStyle/>
          <a:p>
            <a:fld id="{15C50AE7-E5E8-4F33-843E-3B89133D2BF8}" type="slidenum">
              <a:rPr lang="en-US" smtClean="0"/>
              <a:pPr/>
              <a:t>51</a:t>
            </a:fld>
            <a:endParaRPr lang="en-US"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Plassholder for dato 3"/>
          <p:cNvSpPr>
            <a:spLocks noGrp="1"/>
          </p:cNvSpPr>
          <p:nvPr>
            <p:ph type="dt" sz="quarter" idx="10"/>
          </p:nvPr>
        </p:nvSpPr>
        <p:spPr>
          <a:noFill/>
        </p:spPr>
        <p:txBody>
          <a:bodyPr/>
          <a:lstStyle/>
          <a:p>
            <a:r>
              <a:rPr lang="en-US" smtClean="0"/>
              <a:t>BSNN workshop, Varna</a:t>
            </a:r>
          </a:p>
        </p:txBody>
      </p:sp>
      <p:sp>
        <p:nvSpPr>
          <p:cNvPr id="54275" name="Plassholder for bunntekst 4"/>
          <p:cNvSpPr>
            <a:spLocks noGrp="1"/>
          </p:cNvSpPr>
          <p:nvPr>
            <p:ph type="ftr" sz="quarter" idx="11"/>
          </p:nvPr>
        </p:nvSpPr>
        <p:spPr>
          <a:noFill/>
        </p:spPr>
        <p:txBody>
          <a:bodyPr/>
          <a:lstStyle/>
          <a:p>
            <a:r>
              <a:rPr lang="en-US" smtClean="0"/>
              <a:t>Natura 2000: CZM, 2 Jul 2010</a:t>
            </a:r>
          </a:p>
        </p:txBody>
      </p:sp>
      <p:sp>
        <p:nvSpPr>
          <p:cNvPr id="54276" name="Rectangle 2"/>
          <p:cNvSpPr>
            <a:spLocks noGrp="1" noChangeArrowheads="1"/>
          </p:cNvSpPr>
          <p:nvPr>
            <p:ph type="title"/>
          </p:nvPr>
        </p:nvSpPr>
        <p:spPr/>
        <p:txBody>
          <a:bodyPr/>
          <a:lstStyle/>
          <a:p>
            <a:pPr algn="l" eaLnBrk="1" hangingPunct="1"/>
            <a:r>
              <a:rPr lang="nb-NO" smtClean="0">
                <a:solidFill>
                  <a:schemeClr val="tx1"/>
                </a:solidFill>
              </a:rPr>
              <a:t>4  DISCUSSION</a:t>
            </a:r>
            <a:endParaRPr lang="en-US" smtClean="0"/>
          </a:p>
        </p:txBody>
      </p:sp>
      <p:sp>
        <p:nvSpPr>
          <p:cNvPr id="54277" name="Rectangle 3"/>
          <p:cNvSpPr>
            <a:spLocks noGrp="1" noChangeArrowheads="1"/>
          </p:cNvSpPr>
          <p:nvPr>
            <p:ph type="body" idx="1"/>
          </p:nvPr>
        </p:nvSpPr>
        <p:spPr/>
        <p:txBody>
          <a:bodyPr/>
          <a:lstStyle/>
          <a:p>
            <a:pPr eaLnBrk="1" hangingPunct="1"/>
            <a:r>
              <a:rPr lang="nb-NO" smtClean="0"/>
              <a:t>To be based on material presented above, incl. your contributions</a:t>
            </a:r>
          </a:p>
          <a:p>
            <a:pPr eaLnBrk="1" hangingPunct="1"/>
            <a:r>
              <a:rPr lang="nb-NO" smtClean="0"/>
              <a:t>Review flip chart lists on:</a:t>
            </a:r>
          </a:p>
          <a:p>
            <a:pPr lvl="1" eaLnBrk="1" hangingPunct="1"/>
            <a:r>
              <a:rPr lang="nb-NO" smtClean="0"/>
              <a:t>Local projects – past, ongoing and planned</a:t>
            </a:r>
          </a:p>
          <a:p>
            <a:pPr lvl="1" eaLnBrk="1" hangingPunct="1"/>
            <a:r>
              <a:rPr lang="nb-NO" smtClean="0"/>
              <a:t>Key stakeholders </a:t>
            </a:r>
          </a:p>
          <a:p>
            <a:pPr lvl="1" eaLnBrk="1" hangingPunct="1"/>
            <a:r>
              <a:rPr lang="nb-NO" smtClean="0"/>
              <a:t>Stakeholders’ views</a:t>
            </a:r>
          </a:p>
          <a:p>
            <a:pPr lvl="1" eaLnBrk="1" hangingPunct="1"/>
            <a:r>
              <a:rPr lang="nb-NO" smtClean="0"/>
              <a:t>Experiences with conflicts</a:t>
            </a:r>
          </a:p>
          <a:p>
            <a:pPr lvl="1" eaLnBrk="1" hangingPunct="1"/>
            <a:r>
              <a:rPr lang="nb-NO" smtClean="0"/>
              <a:t>Experiences with trust</a:t>
            </a:r>
            <a:endParaRPr lang="nb-NO" sz="2400" smtClean="0"/>
          </a:p>
          <a:p>
            <a:pPr lvl="1" eaLnBrk="1" hangingPunct="1"/>
            <a:endParaRPr lang="nb-NO" smtClean="0"/>
          </a:p>
        </p:txBody>
      </p:sp>
      <p:sp>
        <p:nvSpPr>
          <p:cNvPr id="54278" name="Plassholder for lysbildenummer 6"/>
          <p:cNvSpPr>
            <a:spLocks noGrp="1"/>
          </p:cNvSpPr>
          <p:nvPr>
            <p:ph type="sldNum" sz="quarter" idx="12"/>
          </p:nvPr>
        </p:nvSpPr>
        <p:spPr>
          <a:noFill/>
        </p:spPr>
        <p:txBody>
          <a:bodyPr/>
          <a:lstStyle/>
          <a:p>
            <a:fld id="{26CD2C44-132E-4B84-AD37-4797F6209417}" type="slidenum">
              <a:rPr lang="en-US" smtClean="0"/>
              <a:pPr/>
              <a:t>52</a:t>
            </a:fld>
            <a:endParaRPr lang="en-US" smtClean="0"/>
          </a:p>
        </p:txBody>
      </p:sp>
    </p:spTree>
  </p:cSld>
  <p:clrMapOvr>
    <a:masterClrMapping/>
  </p:clrMapOvr>
  <p:transition advClick="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Plassholder for dato 3"/>
          <p:cNvSpPr>
            <a:spLocks noGrp="1"/>
          </p:cNvSpPr>
          <p:nvPr>
            <p:ph type="dt" sz="quarter" idx="10"/>
          </p:nvPr>
        </p:nvSpPr>
        <p:spPr>
          <a:noFill/>
        </p:spPr>
        <p:txBody>
          <a:bodyPr/>
          <a:lstStyle/>
          <a:p>
            <a:r>
              <a:rPr lang="en-US" smtClean="0"/>
              <a:t>BSNN workshop, Varna</a:t>
            </a:r>
          </a:p>
        </p:txBody>
      </p:sp>
      <p:sp>
        <p:nvSpPr>
          <p:cNvPr id="55299" name="Plassholder for bunntekst 4"/>
          <p:cNvSpPr>
            <a:spLocks noGrp="1"/>
          </p:cNvSpPr>
          <p:nvPr>
            <p:ph type="ftr" sz="quarter" idx="11"/>
          </p:nvPr>
        </p:nvSpPr>
        <p:spPr>
          <a:noFill/>
        </p:spPr>
        <p:txBody>
          <a:bodyPr/>
          <a:lstStyle/>
          <a:p>
            <a:r>
              <a:rPr lang="en-US" smtClean="0"/>
              <a:t>Natura 2000: CZM, 2 Jul 2010</a:t>
            </a:r>
          </a:p>
        </p:txBody>
      </p:sp>
      <p:sp>
        <p:nvSpPr>
          <p:cNvPr id="55300" name="Rectangle 2"/>
          <p:cNvSpPr>
            <a:spLocks noGrp="1" noChangeArrowheads="1"/>
          </p:cNvSpPr>
          <p:nvPr>
            <p:ph type="title"/>
          </p:nvPr>
        </p:nvSpPr>
        <p:spPr/>
        <p:txBody>
          <a:bodyPr/>
          <a:lstStyle/>
          <a:p>
            <a:pPr algn="r" eaLnBrk="1" hangingPunct="1"/>
            <a:r>
              <a:rPr lang="nb-NO" sz="4000" smtClean="0"/>
              <a:t>Discussion, II</a:t>
            </a:r>
            <a:endParaRPr lang="en-US" sz="4000" smtClean="0"/>
          </a:p>
        </p:txBody>
      </p:sp>
      <p:sp>
        <p:nvSpPr>
          <p:cNvPr id="55301" name="Rectangle 3"/>
          <p:cNvSpPr>
            <a:spLocks noGrp="1" noChangeArrowheads="1"/>
          </p:cNvSpPr>
          <p:nvPr>
            <p:ph type="body" idx="1"/>
          </p:nvPr>
        </p:nvSpPr>
        <p:spPr/>
        <p:txBody>
          <a:bodyPr/>
          <a:lstStyle/>
          <a:p>
            <a:pPr eaLnBrk="1" hangingPunct="1"/>
            <a:r>
              <a:rPr lang="nb-NO" smtClean="0"/>
              <a:t>Your ongoing and planned projects / activities and this project</a:t>
            </a:r>
          </a:p>
          <a:p>
            <a:pPr lvl="1" eaLnBrk="1" hangingPunct="1"/>
            <a:r>
              <a:rPr lang="nb-NO" smtClean="0"/>
              <a:t>What is the optimal relationship?</a:t>
            </a:r>
          </a:p>
          <a:p>
            <a:pPr lvl="1" eaLnBrk="1" hangingPunct="1"/>
            <a:r>
              <a:rPr lang="nb-NO" smtClean="0"/>
              <a:t>How can the project support you &amp; vice versa</a:t>
            </a:r>
          </a:p>
          <a:p>
            <a:pPr eaLnBrk="1" hangingPunct="1"/>
            <a:endParaRPr lang="nb-NO" smtClean="0"/>
          </a:p>
        </p:txBody>
      </p:sp>
      <p:sp>
        <p:nvSpPr>
          <p:cNvPr id="55302" name="Plassholder for lysbildenummer 6"/>
          <p:cNvSpPr>
            <a:spLocks noGrp="1"/>
          </p:cNvSpPr>
          <p:nvPr>
            <p:ph type="sldNum" sz="quarter" idx="12"/>
          </p:nvPr>
        </p:nvSpPr>
        <p:spPr>
          <a:noFill/>
        </p:spPr>
        <p:txBody>
          <a:bodyPr/>
          <a:lstStyle/>
          <a:p>
            <a:fld id="{0B839698-902D-40A1-A9B6-5D0E6576D7C9}" type="slidenum">
              <a:rPr lang="en-US" smtClean="0"/>
              <a:pPr/>
              <a:t>53</a:t>
            </a:fld>
            <a:endParaRPr lang="en-US" smtClean="0"/>
          </a:p>
        </p:txBody>
      </p:sp>
    </p:spTree>
  </p:cSld>
  <p:clrMapOvr>
    <a:masterClrMapping/>
  </p:clrMapOvr>
  <p:transition advClick="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Plassholder for dato 3"/>
          <p:cNvSpPr>
            <a:spLocks noGrp="1"/>
          </p:cNvSpPr>
          <p:nvPr>
            <p:ph type="dt" sz="quarter" idx="10"/>
          </p:nvPr>
        </p:nvSpPr>
        <p:spPr>
          <a:noFill/>
        </p:spPr>
        <p:txBody>
          <a:bodyPr/>
          <a:lstStyle/>
          <a:p>
            <a:r>
              <a:rPr lang="en-US" smtClean="0"/>
              <a:t>BSNN workshop, Varna</a:t>
            </a:r>
          </a:p>
        </p:txBody>
      </p:sp>
      <p:sp>
        <p:nvSpPr>
          <p:cNvPr id="56323" name="Plassholder for bunntekst 4"/>
          <p:cNvSpPr>
            <a:spLocks noGrp="1"/>
          </p:cNvSpPr>
          <p:nvPr>
            <p:ph type="ftr" sz="quarter" idx="11"/>
          </p:nvPr>
        </p:nvSpPr>
        <p:spPr>
          <a:noFill/>
        </p:spPr>
        <p:txBody>
          <a:bodyPr/>
          <a:lstStyle/>
          <a:p>
            <a:r>
              <a:rPr lang="en-US" smtClean="0"/>
              <a:t>Natura 2000: CZM, 2 Jul 2010</a:t>
            </a:r>
          </a:p>
        </p:txBody>
      </p:sp>
      <p:sp>
        <p:nvSpPr>
          <p:cNvPr id="56324" name="Rectangle 2"/>
          <p:cNvSpPr>
            <a:spLocks noGrp="1" noChangeArrowheads="1"/>
          </p:cNvSpPr>
          <p:nvPr>
            <p:ph type="title"/>
          </p:nvPr>
        </p:nvSpPr>
        <p:spPr/>
        <p:txBody>
          <a:bodyPr/>
          <a:lstStyle/>
          <a:p>
            <a:pPr algn="l" eaLnBrk="1" hangingPunct="1"/>
            <a:r>
              <a:rPr lang="nb-NO" smtClean="0">
                <a:solidFill>
                  <a:schemeClr val="tx1"/>
                </a:solidFill>
              </a:rPr>
              <a:t>5  EVALUATION</a:t>
            </a:r>
            <a:endParaRPr lang="en-US" smtClean="0"/>
          </a:p>
        </p:txBody>
      </p:sp>
      <p:sp>
        <p:nvSpPr>
          <p:cNvPr id="56325" name="Rectangle 3"/>
          <p:cNvSpPr>
            <a:spLocks noGrp="1" noChangeArrowheads="1"/>
          </p:cNvSpPr>
          <p:nvPr>
            <p:ph type="body" idx="1"/>
          </p:nvPr>
        </p:nvSpPr>
        <p:spPr/>
        <p:txBody>
          <a:bodyPr/>
          <a:lstStyle/>
          <a:p>
            <a:pPr eaLnBrk="1" hangingPunct="1"/>
            <a:r>
              <a:rPr lang="nb-NO" smtClean="0"/>
              <a:t>What did you learn? Something you had expected? Or something new?</a:t>
            </a:r>
          </a:p>
          <a:p>
            <a:pPr eaLnBrk="1" hangingPunct="1"/>
            <a:r>
              <a:rPr lang="nb-NO" smtClean="0"/>
              <a:t>What is the key lesson you will take with you and apply in your future work?</a:t>
            </a:r>
          </a:p>
          <a:p>
            <a:pPr eaLnBrk="1" hangingPunct="1"/>
            <a:r>
              <a:rPr lang="nb-NO" smtClean="0"/>
              <a:t>Should the session have focused on other issues and concerns?</a:t>
            </a:r>
          </a:p>
          <a:p>
            <a:pPr eaLnBrk="1" hangingPunct="1"/>
            <a:r>
              <a:rPr lang="nb-NO" smtClean="0"/>
              <a:t>How does the session prepare you for the next session, namely making a network?</a:t>
            </a:r>
          </a:p>
          <a:p>
            <a:pPr eaLnBrk="1" hangingPunct="1">
              <a:buFontTx/>
              <a:buNone/>
            </a:pPr>
            <a:endParaRPr lang="nb-NO" sz="2400" smtClean="0"/>
          </a:p>
          <a:p>
            <a:pPr lvl="1" eaLnBrk="1" hangingPunct="1"/>
            <a:endParaRPr lang="nb-NO" smtClean="0"/>
          </a:p>
        </p:txBody>
      </p:sp>
      <p:sp>
        <p:nvSpPr>
          <p:cNvPr id="56326" name="Plassholder for lysbildenummer 6"/>
          <p:cNvSpPr>
            <a:spLocks noGrp="1"/>
          </p:cNvSpPr>
          <p:nvPr>
            <p:ph type="sldNum" sz="quarter" idx="12"/>
          </p:nvPr>
        </p:nvSpPr>
        <p:spPr>
          <a:noFill/>
        </p:spPr>
        <p:txBody>
          <a:bodyPr/>
          <a:lstStyle/>
          <a:p>
            <a:fld id="{66F94DDE-8D1A-4CA1-B9C8-C3D47173123B}" type="slidenum">
              <a:rPr lang="en-US" smtClean="0"/>
              <a:pPr/>
              <a:t>54</a:t>
            </a:fld>
            <a:endParaRPr lang="en-US" smtClean="0"/>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ssholder for dato 3"/>
          <p:cNvSpPr>
            <a:spLocks noGrp="1"/>
          </p:cNvSpPr>
          <p:nvPr>
            <p:ph type="dt" sz="quarter" idx="10"/>
          </p:nvPr>
        </p:nvSpPr>
        <p:spPr>
          <a:noFill/>
        </p:spPr>
        <p:txBody>
          <a:bodyPr/>
          <a:lstStyle/>
          <a:p>
            <a:r>
              <a:rPr lang="en-US" smtClean="0"/>
              <a:t>BSNN workshop, Varna</a:t>
            </a:r>
          </a:p>
        </p:txBody>
      </p:sp>
      <p:sp>
        <p:nvSpPr>
          <p:cNvPr id="8195" name="Plassholder for bunntekst 4"/>
          <p:cNvSpPr>
            <a:spLocks noGrp="1"/>
          </p:cNvSpPr>
          <p:nvPr>
            <p:ph type="ftr" sz="quarter" idx="11"/>
          </p:nvPr>
        </p:nvSpPr>
        <p:spPr>
          <a:noFill/>
        </p:spPr>
        <p:txBody>
          <a:bodyPr/>
          <a:lstStyle/>
          <a:p>
            <a:r>
              <a:rPr lang="en-US" smtClean="0"/>
              <a:t>Natura 2000: CZM, 2 Jul 2010</a:t>
            </a:r>
          </a:p>
        </p:txBody>
      </p:sp>
      <p:sp>
        <p:nvSpPr>
          <p:cNvPr id="8196" name="Rectangle 2"/>
          <p:cNvSpPr>
            <a:spLocks noGrp="1" noChangeArrowheads="1"/>
          </p:cNvSpPr>
          <p:nvPr>
            <p:ph type="title"/>
          </p:nvPr>
        </p:nvSpPr>
        <p:spPr>
          <a:xfrm>
            <a:off x="457200" y="836613"/>
            <a:ext cx="8229600" cy="581025"/>
          </a:xfrm>
        </p:spPr>
        <p:txBody>
          <a:bodyPr/>
          <a:lstStyle/>
          <a:p>
            <a:pPr algn="r" eaLnBrk="1" hangingPunct="1"/>
            <a:r>
              <a:rPr lang="nb-NO" sz="4000" smtClean="0">
                <a:solidFill>
                  <a:schemeClr val="tx1"/>
                </a:solidFill>
              </a:rPr>
              <a:t>Aims with the session, II</a:t>
            </a:r>
            <a:endParaRPr lang="en-US" sz="4000" smtClean="0"/>
          </a:p>
        </p:txBody>
      </p:sp>
      <p:sp>
        <p:nvSpPr>
          <p:cNvPr id="8197" name="Content Placeholder 6"/>
          <p:cNvSpPr>
            <a:spLocks noGrp="1"/>
          </p:cNvSpPr>
          <p:nvPr>
            <p:ph idx="1"/>
          </p:nvPr>
        </p:nvSpPr>
        <p:spPr/>
        <p:txBody>
          <a:bodyPr/>
          <a:lstStyle/>
          <a:p>
            <a:r>
              <a:rPr lang="nb-NO" smtClean="0"/>
              <a:t>Provide tools for evaluating the project</a:t>
            </a:r>
          </a:p>
          <a:p>
            <a:r>
              <a:rPr lang="nb-NO" smtClean="0"/>
              <a:t>Support the integration of the coastal region further into wider contexts (Bulgaria, Eastern Europe, EU)</a:t>
            </a:r>
          </a:p>
          <a:p>
            <a:endParaRPr lang="nb-NO" smtClean="0"/>
          </a:p>
        </p:txBody>
      </p:sp>
      <p:sp>
        <p:nvSpPr>
          <p:cNvPr id="8198" name="Plassholder for lysbildenummer 6"/>
          <p:cNvSpPr>
            <a:spLocks noGrp="1"/>
          </p:cNvSpPr>
          <p:nvPr>
            <p:ph type="sldNum" sz="quarter" idx="12"/>
          </p:nvPr>
        </p:nvSpPr>
        <p:spPr>
          <a:noFill/>
        </p:spPr>
        <p:txBody>
          <a:bodyPr/>
          <a:lstStyle/>
          <a:p>
            <a:fld id="{B55B4E6A-E798-4D32-988C-6467FE33956C}" type="slidenum">
              <a:rPr lang="en-US" smtClean="0"/>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Plassholder for dato 3"/>
          <p:cNvSpPr>
            <a:spLocks noGrp="1"/>
          </p:cNvSpPr>
          <p:nvPr>
            <p:ph type="dt" sz="quarter" idx="10"/>
          </p:nvPr>
        </p:nvSpPr>
        <p:spPr>
          <a:noFill/>
        </p:spPr>
        <p:txBody>
          <a:bodyPr/>
          <a:lstStyle/>
          <a:p>
            <a:r>
              <a:rPr lang="en-US" smtClean="0"/>
              <a:t>BSNN workshop, Varna</a:t>
            </a:r>
          </a:p>
        </p:txBody>
      </p:sp>
      <p:sp>
        <p:nvSpPr>
          <p:cNvPr id="9219" name="Plassholder for bunntekst 4"/>
          <p:cNvSpPr>
            <a:spLocks noGrp="1"/>
          </p:cNvSpPr>
          <p:nvPr>
            <p:ph type="ftr" sz="quarter" idx="11"/>
          </p:nvPr>
        </p:nvSpPr>
        <p:spPr>
          <a:noFill/>
        </p:spPr>
        <p:txBody>
          <a:bodyPr/>
          <a:lstStyle/>
          <a:p>
            <a:r>
              <a:rPr lang="en-US" smtClean="0"/>
              <a:t>Natura 2000: CZM, 2 Jul 2010</a:t>
            </a:r>
          </a:p>
        </p:txBody>
      </p:sp>
      <p:sp>
        <p:nvSpPr>
          <p:cNvPr id="9220" name="Rectangle 2"/>
          <p:cNvSpPr>
            <a:spLocks noGrp="1" noChangeArrowheads="1"/>
          </p:cNvSpPr>
          <p:nvPr>
            <p:ph type="title"/>
          </p:nvPr>
        </p:nvSpPr>
        <p:spPr>
          <a:xfrm>
            <a:off x="457200" y="836613"/>
            <a:ext cx="8229600" cy="581025"/>
          </a:xfrm>
        </p:spPr>
        <p:txBody>
          <a:bodyPr/>
          <a:lstStyle/>
          <a:p>
            <a:pPr algn="r" eaLnBrk="1" hangingPunct="1"/>
            <a:r>
              <a:rPr lang="nb-NO" sz="4000" smtClean="0">
                <a:solidFill>
                  <a:schemeClr val="tx1"/>
                </a:solidFill>
              </a:rPr>
              <a:t>Aims with the session, III</a:t>
            </a:r>
            <a:endParaRPr lang="en-US" sz="4000" smtClean="0"/>
          </a:p>
        </p:txBody>
      </p:sp>
      <p:sp>
        <p:nvSpPr>
          <p:cNvPr id="9221" name="Content Placeholder 6"/>
          <p:cNvSpPr>
            <a:spLocks noGrp="1"/>
          </p:cNvSpPr>
          <p:nvPr>
            <p:ph idx="1"/>
          </p:nvPr>
        </p:nvSpPr>
        <p:spPr/>
        <p:txBody>
          <a:bodyPr/>
          <a:lstStyle/>
          <a:p>
            <a:r>
              <a:rPr lang="nb-NO" smtClean="0"/>
              <a:t>Initiate and facilitate communicatioan between all stakeholders  stakeholders  that have interests in the coastal region, as located in public sector, civil society and private sector</a:t>
            </a:r>
          </a:p>
          <a:p>
            <a:r>
              <a:rPr lang="nb-NO" smtClean="0"/>
              <a:t>Support collective action and local partnerships</a:t>
            </a:r>
          </a:p>
          <a:p>
            <a:r>
              <a:rPr lang="nb-NO" smtClean="0"/>
              <a:t>Promote exchange of information and knowledge</a:t>
            </a:r>
          </a:p>
        </p:txBody>
      </p:sp>
      <p:sp>
        <p:nvSpPr>
          <p:cNvPr id="9222" name="Plassholder for lysbildenummer 6"/>
          <p:cNvSpPr>
            <a:spLocks noGrp="1"/>
          </p:cNvSpPr>
          <p:nvPr>
            <p:ph type="sldNum" sz="quarter" idx="12"/>
          </p:nvPr>
        </p:nvSpPr>
        <p:spPr>
          <a:noFill/>
        </p:spPr>
        <p:txBody>
          <a:bodyPr/>
          <a:lstStyle/>
          <a:p>
            <a:fld id="{FA2D8710-D28B-4C59-87AC-6B078BFBAE4B}"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lassholder for dato 3"/>
          <p:cNvSpPr>
            <a:spLocks noGrp="1"/>
          </p:cNvSpPr>
          <p:nvPr>
            <p:ph type="dt" sz="quarter" idx="10"/>
          </p:nvPr>
        </p:nvSpPr>
        <p:spPr>
          <a:noFill/>
        </p:spPr>
        <p:txBody>
          <a:bodyPr/>
          <a:lstStyle/>
          <a:p>
            <a:r>
              <a:rPr lang="en-US" smtClean="0"/>
              <a:t>BSNN workshop, Varna</a:t>
            </a:r>
          </a:p>
        </p:txBody>
      </p:sp>
      <p:sp>
        <p:nvSpPr>
          <p:cNvPr id="10243" name="Plassholder for bunntekst 4"/>
          <p:cNvSpPr>
            <a:spLocks noGrp="1"/>
          </p:cNvSpPr>
          <p:nvPr>
            <p:ph type="ftr" sz="quarter" idx="11"/>
          </p:nvPr>
        </p:nvSpPr>
        <p:spPr>
          <a:noFill/>
        </p:spPr>
        <p:txBody>
          <a:bodyPr/>
          <a:lstStyle/>
          <a:p>
            <a:r>
              <a:rPr lang="en-US" smtClean="0"/>
              <a:t>Natura 2000: CZM, 2 Jul 2010</a:t>
            </a:r>
          </a:p>
        </p:txBody>
      </p:sp>
      <p:sp>
        <p:nvSpPr>
          <p:cNvPr id="10244" name="Rectangle 2"/>
          <p:cNvSpPr>
            <a:spLocks noGrp="1" noChangeArrowheads="1"/>
          </p:cNvSpPr>
          <p:nvPr>
            <p:ph type="title"/>
          </p:nvPr>
        </p:nvSpPr>
        <p:spPr>
          <a:xfrm>
            <a:off x="485775" y="836613"/>
            <a:ext cx="8229600" cy="581025"/>
          </a:xfrm>
        </p:spPr>
        <p:txBody>
          <a:bodyPr/>
          <a:lstStyle/>
          <a:p>
            <a:pPr algn="l" eaLnBrk="1" hangingPunct="1"/>
            <a:r>
              <a:rPr lang="nb-NO" smtClean="0">
                <a:solidFill>
                  <a:schemeClr val="tx1"/>
                </a:solidFill>
              </a:rPr>
              <a:t>3.1</a:t>
            </a:r>
            <a:r>
              <a:rPr lang="nb-NO" smtClean="0"/>
              <a:t>  KEY TERMS</a:t>
            </a:r>
            <a:endParaRPr lang="en-US" sz="4000" smtClean="0"/>
          </a:p>
        </p:txBody>
      </p:sp>
      <p:sp>
        <p:nvSpPr>
          <p:cNvPr id="10245" name="Rectangle 3"/>
          <p:cNvSpPr>
            <a:spLocks noGrp="1" noChangeArrowheads="1"/>
          </p:cNvSpPr>
          <p:nvPr>
            <p:ph type="body" idx="1"/>
          </p:nvPr>
        </p:nvSpPr>
        <p:spPr/>
        <p:txBody>
          <a:bodyPr/>
          <a:lstStyle/>
          <a:p>
            <a:pPr eaLnBrk="1" hangingPunct="1">
              <a:lnSpc>
                <a:spcPct val="90000"/>
              </a:lnSpc>
            </a:pPr>
            <a:r>
              <a:rPr lang="nb-NO" smtClean="0"/>
              <a:t>Participation</a:t>
            </a:r>
          </a:p>
          <a:p>
            <a:pPr lvl="1" eaLnBrk="1" hangingPunct="1">
              <a:lnSpc>
                <a:spcPct val="90000"/>
              </a:lnSpc>
            </a:pPr>
            <a:r>
              <a:rPr lang="nb-NO" smtClean="0"/>
              <a:t>Informal and formal participation in the democratic process</a:t>
            </a:r>
          </a:p>
          <a:p>
            <a:pPr lvl="1" eaLnBrk="1" hangingPunct="1">
              <a:lnSpc>
                <a:spcPct val="90000"/>
              </a:lnSpc>
            </a:pPr>
            <a:r>
              <a:rPr lang="nb-NO" smtClean="0"/>
              <a:t>Is more participation needed ?</a:t>
            </a:r>
          </a:p>
          <a:p>
            <a:pPr eaLnBrk="1" hangingPunct="1">
              <a:lnSpc>
                <a:spcPct val="90000"/>
              </a:lnSpc>
            </a:pPr>
            <a:r>
              <a:rPr lang="nb-NO" smtClean="0"/>
              <a:t>Governance</a:t>
            </a:r>
          </a:p>
          <a:p>
            <a:pPr lvl="1" eaLnBrk="1" hangingPunct="1">
              <a:lnSpc>
                <a:spcPct val="90000"/>
              </a:lnSpc>
            </a:pPr>
            <a:r>
              <a:rPr lang="nb-NO" smtClean="0"/>
              <a:t>Based on participation</a:t>
            </a:r>
          </a:p>
          <a:p>
            <a:pPr lvl="1" eaLnBrk="1" hangingPunct="1">
              <a:lnSpc>
                <a:spcPct val="90000"/>
              </a:lnSpc>
            </a:pPr>
            <a:r>
              <a:rPr lang="nb-NO" smtClean="0"/>
              <a:t>The idea that people are involved, through a democratic process, in governing themselves</a:t>
            </a:r>
          </a:p>
          <a:p>
            <a:pPr lvl="1" eaLnBrk="1" hangingPunct="1">
              <a:lnSpc>
                <a:spcPct val="90000"/>
              </a:lnSpc>
            </a:pPr>
            <a:r>
              <a:rPr lang="nb-NO" smtClean="0"/>
              <a:t>Characterize roles and positions in your own village and municipality</a:t>
            </a:r>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0246" name="Plassholder for lysbildenummer 6"/>
          <p:cNvSpPr>
            <a:spLocks noGrp="1"/>
          </p:cNvSpPr>
          <p:nvPr>
            <p:ph type="sldNum" sz="quarter" idx="12"/>
          </p:nvPr>
        </p:nvSpPr>
        <p:spPr>
          <a:noFill/>
        </p:spPr>
        <p:txBody>
          <a:bodyPr/>
          <a:lstStyle/>
          <a:p>
            <a:fld id="{41DFA087-2740-4EB0-981D-266C57FDCC12}" type="slidenum">
              <a:rPr lang="en-US" smtClean="0"/>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ssholder for dato 3"/>
          <p:cNvSpPr>
            <a:spLocks noGrp="1"/>
          </p:cNvSpPr>
          <p:nvPr>
            <p:ph type="dt" sz="quarter" idx="10"/>
          </p:nvPr>
        </p:nvSpPr>
        <p:spPr>
          <a:noFill/>
        </p:spPr>
        <p:txBody>
          <a:bodyPr/>
          <a:lstStyle/>
          <a:p>
            <a:r>
              <a:rPr lang="en-US" smtClean="0"/>
              <a:t>BSNN workshop, Varna</a:t>
            </a:r>
          </a:p>
        </p:txBody>
      </p:sp>
      <p:sp>
        <p:nvSpPr>
          <p:cNvPr id="11267" name="Plassholder for bunntekst 4"/>
          <p:cNvSpPr>
            <a:spLocks noGrp="1"/>
          </p:cNvSpPr>
          <p:nvPr>
            <p:ph type="ftr" sz="quarter" idx="11"/>
          </p:nvPr>
        </p:nvSpPr>
        <p:spPr>
          <a:noFill/>
        </p:spPr>
        <p:txBody>
          <a:bodyPr/>
          <a:lstStyle/>
          <a:p>
            <a:r>
              <a:rPr lang="en-US" smtClean="0"/>
              <a:t>Natura 2000: CZM, 2 Jul 2010</a:t>
            </a:r>
          </a:p>
        </p:txBody>
      </p:sp>
      <p:sp>
        <p:nvSpPr>
          <p:cNvPr id="11268" name="Rectangle 2"/>
          <p:cNvSpPr>
            <a:spLocks noGrp="1" noChangeArrowheads="1"/>
          </p:cNvSpPr>
          <p:nvPr>
            <p:ph type="title"/>
          </p:nvPr>
        </p:nvSpPr>
        <p:spPr>
          <a:xfrm>
            <a:off x="485775" y="836613"/>
            <a:ext cx="8229600" cy="581025"/>
          </a:xfrm>
        </p:spPr>
        <p:txBody>
          <a:bodyPr/>
          <a:lstStyle/>
          <a:p>
            <a:pPr algn="r" eaLnBrk="1" hangingPunct="1"/>
            <a:r>
              <a:rPr lang="nb-NO" sz="4000" smtClean="0"/>
              <a:t>Key terms, II</a:t>
            </a:r>
            <a:endParaRPr lang="en-US" sz="4000" smtClean="0"/>
          </a:p>
        </p:txBody>
      </p:sp>
      <p:sp>
        <p:nvSpPr>
          <p:cNvPr id="11269" name="Rectangle 3"/>
          <p:cNvSpPr>
            <a:spLocks noGrp="1" noChangeArrowheads="1"/>
          </p:cNvSpPr>
          <p:nvPr>
            <p:ph type="body" idx="1"/>
          </p:nvPr>
        </p:nvSpPr>
        <p:spPr/>
        <p:txBody>
          <a:bodyPr/>
          <a:lstStyle/>
          <a:p>
            <a:pPr eaLnBrk="1" hangingPunct="1">
              <a:lnSpc>
                <a:spcPct val="90000"/>
              </a:lnSpc>
            </a:pPr>
            <a:r>
              <a:rPr lang="nb-NO" smtClean="0"/>
              <a:t>Stakeholders</a:t>
            </a:r>
          </a:p>
          <a:p>
            <a:pPr lvl="1" eaLnBrk="1" hangingPunct="1">
              <a:lnSpc>
                <a:spcPct val="90000"/>
              </a:lnSpc>
            </a:pPr>
            <a:r>
              <a:rPr lang="nb-NO" smtClean="0"/>
              <a:t>Persons have different </a:t>
            </a:r>
            <a:r>
              <a:rPr lang="nb-NO" i="1" smtClean="0"/>
              <a:t>roles</a:t>
            </a:r>
            <a:r>
              <a:rPr lang="nb-NO" smtClean="0"/>
              <a:t> and </a:t>
            </a:r>
            <a:r>
              <a:rPr lang="nb-NO" i="1" smtClean="0"/>
              <a:t>positions</a:t>
            </a:r>
            <a:r>
              <a:rPr lang="nb-NO" smtClean="0"/>
              <a:t> in communities and municipalities, etc.</a:t>
            </a:r>
          </a:p>
          <a:p>
            <a:pPr lvl="1" eaLnBrk="1" hangingPunct="1">
              <a:lnSpc>
                <a:spcPct val="90000"/>
              </a:lnSpc>
            </a:pPr>
            <a:r>
              <a:rPr lang="nb-NO" smtClean="0"/>
              <a:t>This means they have different </a:t>
            </a:r>
            <a:r>
              <a:rPr lang="nb-NO" i="1" smtClean="0"/>
              <a:t>interests</a:t>
            </a:r>
            <a:r>
              <a:rPr lang="nb-NO" smtClean="0"/>
              <a:t> (or </a:t>
            </a:r>
            <a:r>
              <a:rPr lang="nb-NO" i="1" smtClean="0"/>
              <a:t>stakes</a:t>
            </a:r>
            <a:r>
              <a:rPr lang="nb-NO" smtClean="0"/>
              <a:t>) in policy- and decision-making</a:t>
            </a:r>
          </a:p>
          <a:p>
            <a:pPr eaLnBrk="1" hangingPunct="1">
              <a:lnSpc>
                <a:spcPct val="90000"/>
              </a:lnSpc>
            </a:pPr>
            <a:r>
              <a:rPr lang="nb-NO" smtClean="0"/>
              <a:t>Co-management</a:t>
            </a:r>
          </a:p>
          <a:p>
            <a:pPr lvl="1" eaLnBrk="1" hangingPunct="1">
              <a:lnSpc>
                <a:spcPct val="90000"/>
              </a:lnSpc>
            </a:pPr>
            <a:r>
              <a:rPr lang="nb-NO" smtClean="0"/>
              <a:t>Association or collaboration between stakeholders that are dissimilar in certain respects</a:t>
            </a:r>
          </a:p>
          <a:p>
            <a:pPr lvl="1" eaLnBrk="1" hangingPunct="1">
              <a:lnSpc>
                <a:spcPct val="90000"/>
              </a:lnSpc>
              <a:buFontTx/>
              <a:buNone/>
            </a:pPr>
            <a:endParaRPr lang="nb-NO" smtClean="0"/>
          </a:p>
          <a:p>
            <a:pPr eaLnBrk="1" hangingPunct="1">
              <a:lnSpc>
                <a:spcPct val="90000"/>
              </a:lnSpc>
              <a:buFontTx/>
              <a:buNone/>
            </a:pPr>
            <a:endParaRPr lang="nb-NO" smtClean="0"/>
          </a:p>
          <a:p>
            <a:pPr eaLnBrk="1" hangingPunct="1">
              <a:lnSpc>
                <a:spcPct val="90000"/>
              </a:lnSpc>
              <a:buFontTx/>
              <a:buNone/>
            </a:pPr>
            <a:endParaRPr lang="nb-NO" smtClean="0"/>
          </a:p>
          <a:p>
            <a:pPr lvl="1" eaLnBrk="1" hangingPunct="1">
              <a:lnSpc>
                <a:spcPct val="90000"/>
              </a:lnSpc>
            </a:pPr>
            <a:endParaRPr lang="nb-NO" smtClean="0"/>
          </a:p>
        </p:txBody>
      </p:sp>
      <p:sp>
        <p:nvSpPr>
          <p:cNvPr id="11270" name="Plassholder for lysbildenummer 6"/>
          <p:cNvSpPr>
            <a:spLocks noGrp="1"/>
          </p:cNvSpPr>
          <p:nvPr>
            <p:ph type="sldNum" sz="quarter" idx="12"/>
          </p:nvPr>
        </p:nvSpPr>
        <p:spPr>
          <a:noFill/>
        </p:spPr>
        <p:txBody>
          <a:bodyPr/>
          <a:lstStyle/>
          <a:p>
            <a:fld id="{47D73D0C-5278-4868-9F5E-123DBEF5EF7D}" type="slidenum">
              <a:rPr lang="en-US" smtClean="0"/>
              <a:pPr/>
              <a:t>9</a:t>
            </a:fld>
            <a:endParaRPr lang="en-US"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3026</TotalTime>
  <Words>3393</Words>
  <Application>Microsoft Office PowerPoint</Application>
  <PresentationFormat>Skjermfremvisning (4:3)</PresentationFormat>
  <Paragraphs>595</Paragraphs>
  <Slides>54</Slides>
  <Notes>34</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54</vt:i4>
      </vt:variant>
    </vt:vector>
  </HeadingPairs>
  <TitlesOfParts>
    <vt:vector size="58" baseType="lpstr">
      <vt:lpstr>Arial</vt:lpstr>
      <vt:lpstr>Wingdings</vt:lpstr>
      <vt:lpstr>Verdana</vt:lpstr>
      <vt:lpstr>Default Design</vt:lpstr>
      <vt:lpstr>CBNRM in coastal Bulgaria: Advise on use and networking </vt:lpstr>
      <vt:lpstr>CONTENT </vt:lpstr>
      <vt:lpstr>1  ABOUT YOURSELF</vt:lpstr>
      <vt:lpstr>About yourself, II</vt:lpstr>
      <vt:lpstr>2  AIMS WITH THE SESSION</vt:lpstr>
      <vt:lpstr>Aims with the session, II</vt:lpstr>
      <vt:lpstr>Aims with the session, III</vt:lpstr>
      <vt:lpstr>3.1  KEY TERMS</vt:lpstr>
      <vt:lpstr>Key terms, II</vt:lpstr>
      <vt:lpstr>3.2  ABOUT CBNRM</vt:lpstr>
      <vt:lpstr>3.3 STAKEHOLDER ANALYSIS</vt:lpstr>
      <vt:lpstr>On stakeholders, I</vt:lpstr>
      <vt:lpstr>On stakeholders, II</vt:lpstr>
      <vt:lpstr>On stakeholders, III</vt:lpstr>
      <vt:lpstr>On stakeholders, III</vt:lpstr>
      <vt:lpstr>Stakeholder models, I</vt:lpstr>
      <vt:lpstr>Stakeholder models, II</vt:lpstr>
      <vt:lpstr>Stakeholder models, III</vt:lpstr>
      <vt:lpstr>Stakeholder analysis, I</vt:lpstr>
      <vt:lpstr>Stakeholder analysis, II</vt:lpstr>
      <vt:lpstr>Stakeholder analysis, III</vt:lpstr>
      <vt:lpstr>Stakeholder analysis, IV</vt:lpstr>
      <vt:lpstr>Stakeholder analysis, V</vt:lpstr>
      <vt:lpstr>Stakeholder analysis, VI</vt:lpstr>
      <vt:lpstr>Stakeholder analysis, VII</vt:lpstr>
      <vt:lpstr>Stakeholder analysis, VIII</vt:lpstr>
      <vt:lpstr>3.4  NETWORKING AND NETWORKS</vt:lpstr>
      <vt:lpstr>Introduction, II</vt:lpstr>
      <vt:lpstr>On networks, I</vt:lpstr>
      <vt:lpstr>On networks, II</vt:lpstr>
      <vt:lpstr>On networks, III</vt:lpstr>
      <vt:lpstr>On networks, IV</vt:lpstr>
      <vt:lpstr>Issues in networking, I</vt:lpstr>
      <vt:lpstr>Issues in networking, II </vt:lpstr>
      <vt:lpstr>Issues in networking, III</vt:lpstr>
      <vt:lpstr>Issues in networking, IV </vt:lpstr>
      <vt:lpstr>Issues in networking, V </vt:lpstr>
      <vt:lpstr>Issues in networking, VI</vt:lpstr>
      <vt:lpstr>Issues in networking, VII</vt:lpstr>
      <vt:lpstr>Examples of networks</vt:lpstr>
      <vt:lpstr>Co-management, I</vt:lpstr>
      <vt:lpstr>Co-management, II</vt:lpstr>
      <vt:lpstr>Co-management, III</vt:lpstr>
      <vt:lpstr>The Bulgaria coastal network, I</vt:lpstr>
      <vt:lpstr>The Bulgaria coastal network, II</vt:lpstr>
      <vt:lpstr>The Bulgaria coastal network, III</vt:lpstr>
      <vt:lpstr> Conclusions, I</vt:lpstr>
      <vt:lpstr>Conclusions, II </vt:lpstr>
      <vt:lpstr>Challenges, I</vt:lpstr>
      <vt:lpstr>Challenges, II </vt:lpstr>
      <vt:lpstr>Challenges, III </vt:lpstr>
      <vt:lpstr>4  DISCUSSION</vt:lpstr>
      <vt:lpstr>Discussion, II</vt:lpstr>
      <vt:lpstr>5  EVALUATION</vt:lpstr>
    </vt:vector>
  </TitlesOfParts>
  <Company>Supras Consult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Lars T. Soeftestad</dc:creator>
  <cp:keywords>participation; stakeholder; communication; cooperation; co-management; Romania</cp:keywords>
  <dc:description>Slides for a presentation at a workshop in Varna, Bulgaria, 2 July 2010.</dc:description>
  <cp:lastModifiedBy>Lars T. Soeftestad</cp:lastModifiedBy>
  <cp:revision>331</cp:revision>
  <dcterms:created xsi:type="dcterms:W3CDTF">2006-10-23T17:29:43Z</dcterms:created>
  <dcterms:modified xsi:type="dcterms:W3CDTF">2011-09-01T11:27:40Z</dcterms:modified>
</cp:coreProperties>
</file>