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75" r:id="rId5"/>
    <p:sldId id="259" r:id="rId6"/>
    <p:sldId id="261" r:id="rId7"/>
    <p:sldId id="260" r:id="rId8"/>
    <p:sldId id="262" r:id="rId9"/>
    <p:sldId id="263" r:id="rId10"/>
    <p:sldId id="276" r:id="rId11"/>
    <p:sldId id="277" r:id="rId12"/>
    <p:sldId id="279" r:id="rId13"/>
    <p:sldId id="280" r:id="rId14"/>
    <p:sldId id="281" r:id="rId15"/>
    <p:sldId id="283" r:id="rId16"/>
    <p:sldId id="266" r:id="rId17"/>
    <p:sldId id="274" r:id="rId18"/>
    <p:sldId id="268" r:id="rId19"/>
    <p:sldId id="284" r:id="rId20"/>
    <p:sldId id="287" r:id="rId21"/>
    <p:sldId id="285" r:id="rId22"/>
    <p:sldId id="288" r:id="rId23"/>
    <p:sldId id="270" r:id="rId24"/>
    <p:sldId id="271" r:id="rId25"/>
    <p:sldId id="272" r:id="rId26"/>
  </p:sldIdLst>
  <p:sldSz cx="9144000" cy="6858000" type="screen4x3"/>
  <p:notesSz cx="6761163" cy="9296400"/>
  <p:defaultTextStyle>
    <a:defPPr>
      <a:defRPr lang="en-US"/>
    </a:defPPr>
    <a:lvl1pPr algn="r" rtl="0" fontAlgn="base">
      <a:spcBef>
        <a:spcPct val="0"/>
      </a:spcBef>
      <a:spcAft>
        <a:spcPct val="0"/>
      </a:spcAft>
      <a:defRPr sz="2400" kern="1200">
        <a:solidFill>
          <a:schemeClr val="tx1"/>
        </a:solidFill>
        <a:latin typeface="Times New Roman" charset="0"/>
        <a:ea typeface="+mn-ea"/>
        <a:cs typeface="+mn-cs"/>
      </a:defRPr>
    </a:lvl1pPr>
    <a:lvl2pPr marL="457200" algn="r" rtl="0" fontAlgn="base">
      <a:spcBef>
        <a:spcPct val="0"/>
      </a:spcBef>
      <a:spcAft>
        <a:spcPct val="0"/>
      </a:spcAft>
      <a:defRPr sz="2400" kern="1200">
        <a:solidFill>
          <a:schemeClr val="tx1"/>
        </a:solidFill>
        <a:latin typeface="Times New Roman" charset="0"/>
        <a:ea typeface="+mn-ea"/>
        <a:cs typeface="+mn-cs"/>
      </a:defRPr>
    </a:lvl2pPr>
    <a:lvl3pPr marL="914400" algn="r" rtl="0" fontAlgn="base">
      <a:spcBef>
        <a:spcPct val="0"/>
      </a:spcBef>
      <a:spcAft>
        <a:spcPct val="0"/>
      </a:spcAft>
      <a:defRPr sz="2400" kern="1200">
        <a:solidFill>
          <a:schemeClr val="tx1"/>
        </a:solidFill>
        <a:latin typeface="Times New Roman" charset="0"/>
        <a:ea typeface="+mn-ea"/>
        <a:cs typeface="+mn-cs"/>
      </a:defRPr>
    </a:lvl3pPr>
    <a:lvl4pPr marL="1371600" algn="r" rtl="0" fontAlgn="base">
      <a:spcBef>
        <a:spcPct val="0"/>
      </a:spcBef>
      <a:spcAft>
        <a:spcPct val="0"/>
      </a:spcAft>
      <a:defRPr sz="2400" kern="1200">
        <a:solidFill>
          <a:schemeClr val="tx1"/>
        </a:solidFill>
        <a:latin typeface="Times New Roman" charset="0"/>
        <a:ea typeface="+mn-ea"/>
        <a:cs typeface="+mn-cs"/>
      </a:defRPr>
    </a:lvl4pPr>
    <a:lvl5pPr marL="1828800" algn="r"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9" autoAdjust="0"/>
    <p:restoredTop sz="50495" autoAdjust="0"/>
  </p:normalViewPr>
  <p:slideViewPr>
    <p:cSldViewPr>
      <p:cViewPr varScale="1">
        <p:scale>
          <a:sx n="44" d="100"/>
          <a:sy n="44" d="100"/>
        </p:scale>
        <p:origin x="-120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0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8195" name="Rectangle 3"/>
          <p:cNvSpPr>
            <a:spLocks noGrp="1" noChangeArrowheads="1"/>
          </p:cNvSpPr>
          <p:nvPr>
            <p:ph type="dt" sz="quarter" idx="1"/>
          </p:nvPr>
        </p:nvSpPr>
        <p:spPr bwMode="auto">
          <a:xfrm>
            <a:off x="3830638" y="0"/>
            <a:ext cx="2930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6" name="Rectangle 4"/>
          <p:cNvSpPr>
            <a:spLocks noGrp="1" noChangeArrowheads="1"/>
          </p:cNvSpPr>
          <p:nvPr>
            <p:ph type="ftr" sz="quarter" idx="2"/>
          </p:nvPr>
        </p:nvSpPr>
        <p:spPr bwMode="auto">
          <a:xfrm>
            <a:off x="0" y="8831263"/>
            <a:ext cx="29305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8197" name="Rectangle 5"/>
          <p:cNvSpPr>
            <a:spLocks noGrp="1" noChangeArrowheads="1"/>
          </p:cNvSpPr>
          <p:nvPr>
            <p:ph type="sldNum" sz="quarter" idx="3"/>
          </p:nvPr>
        </p:nvSpPr>
        <p:spPr bwMode="auto">
          <a:xfrm>
            <a:off x="3830638" y="8831263"/>
            <a:ext cx="29305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2F9B4813-B0B9-4186-B5E2-4757EE44FA3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30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5123" name="Rectangle 3"/>
          <p:cNvSpPr>
            <a:spLocks noGrp="1" noChangeArrowheads="1"/>
          </p:cNvSpPr>
          <p:nvPr>
            <p:ph type="dt" idx="1"/>
          </p:nvPr>
        </p:nvSpPr>
        <p:spPr bwMode="auto">
          <a:xfrm>
            <a:off x="3830638" y="0"/>
            <a:ext cx="293052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2" name="Rectangle 4"/>
          <p:cNvSpPr>
            <a:spLocks noChangeArrowheads="1" noTextEdit="1"/>
          </p:cNvSpPr>
          <p:nvPr>
            <p:ph type="sldImg" idx="2"/>
          </p:nvPr>
        </p:nvSpPr>
        <p:spPr bwMode="auto">
          <a:xfrm>
            <a:off x="1057275" y="696913"/>
            <a:ext cx="46482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01700" y="4416425"/>
            <a:ext cx="4957763"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831263"/>
            <a:ext cx="29305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5127" name="Rectangle 7"/>
          <p:cNvSpPr>
            <a:spLocks noGrp="1" noChangeArrowheads="1"/>
          </p:cNvSpPr>
          <p:nvPr>
            <p:ph type="sldNum" sz="quarter" idx="5"/>
          </p:nvPr>
        </p:nvSpPr>
        <p:spPr bwMode="auto">
          <a:xfrm>
            <a:off x="3830638" y="8831263"/>
            <a:ext cx="293052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fld id="{E8771518-9472-48F9-A4AE-26F98A366F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lassholder for lysbilde 1"/>
          <p:cNvSpPr>
            <a:spLocks noGrp="1" noRot="1" noChangeAspect="1" noTextEdit="1"/>
          </p:cNvSpPr>
          <p:nvPr>
            <p:ph type="sldImg"/>
          </p:nvPr>
        </p:nvSpPr>
        <p:spPr>
          <a:ln/>
        </p:spPr>
      </p:sp>
      <p:sp>
        <p:nvSpPr>
          <p:cNvPr id="28675" name="Plassholder for notater 2"/>
          <p:cNvSpPr>
            <a:spLocks noGrp="1"/>
          </p:cNvSpPr>
          <p:nvPr>
            <p:ph type="body" idx="1"/>
          </p:nvPr>
        </p:nvSpPr>
        <p:spPr>
          <a:noFill/>
          <a:ln/>
        </p:spPr>
        <p:txBody>
          <a:bodyPr/>
          <a:lstStyle/>
          <a:p>
            <a:endParaRPr lang="en-US" smtClean="0"/>
          </a:p>
        </p:txBody>
      </p:sp>
      <p:sp>
        <p:nvSpPr>
          <p:cNvPr id="28676" name="Plassholder for lysbildenummer 3"/>
          <p:cNvSpPr>
            <a:spLocks noGrp="1"/>
          </p:cNvSpPr>
          <p:nvPr>
            <p:ph type="sldNum" sz="quarter" idx="5"/>
          </p:nvPr>
        </p:nvSpPr>
        <p:spPr>
          <a:noFill/>
        </p:spPr>
        <p:txBody>
          <a:bodyPr/>
          <a:lstStyle/>
          <a:p>
            <a:fld id="{CFD5ECA6-FBED-4D5D-B8A0-616AE15B6F7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650B6BE-E169-40D4-925C-E19C3599D5C5}" type="slidenum">
              <a:rPr lang="en-US" smtClean="0"/>
              <a:pPr/>
              <a:t>13</a:t>
            </a:fld>
            <a:endParaRPr lang="en-US" smtClean="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Source: World Bank</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63C3325-B577-4CB8-8E9A-A0A5CBB60E93}" type="slidenum">
              <a:rPr lang="en-US" smtClean="0"/>
              <a:pPr/>
              <a:t>15</a:t>
            </a:fld>
            <a:endParaRPr lang="en-US" smtClean="0"/>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Source: UNAIDS, NACP</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46DD214-2F2D-4B1F-A692-2FD6F13624EB}" type="slidenum">
              <a:rPr lang="en-US" smtClean="0"/>
              <a:pPr/>
              <a:t>16</a:t>
            </a:fld>
            <a:endParaRPr lang="en-US" smtClean="0"/>
          </a:p>
        </p:txBody>
      </p:sp>
      <p:sp>
        <p:nvSpPr>
          <p:cNvPr id="39939" name="Rectangle 2"/>
          <p:cNvSpPr>
            <a:spLocks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Each category of stakeholder includes a number of individual stakeholders, some/several of which constitute sub-categories of stakeholder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AB51975-8E36-41BB-97A0-E8D64CA94E09}" type="slidenum">
              <a:rPr lang="en-US" smtClean="0"/>
              <a:pPr/>
              <a:t>18</a:t>
            </a:fld>
            <a:endParaRPr lang="en-US" smtClean="0"/>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Networks and sub-networks, Cause and explanatory factors:</a:t>
            </a:r>
          </a:p>
          <a:p>
            <a:pPr eaLnBrk="1" hangingPunct="1"/>
            <a:r>
              <a:rPr lang="nb-NO" smtClean="0"/>
              <a:t>(1) </a:t>
            </a:r>
            <a:r>
              <a:rPr lang="en-US" smtClean="0"/>
              <a:t>Level divide (vertical) – local-level vs. national and international levels</a:t>
            </a:r>
          </a:p>
          <a:p>
            <a:pPr eaLnBrk="1" hangingPunct="1"/>
            <a:r>
              <a:rPr lang="en-US" smtClean="0"/>
              <a:t>(2) Medical divide/paradigm (horizontal?) – traditional health workers vs. modern sector health workers</a:t>
            </a:r>
          </a:p>
          <a:p>
            <a:pPr eaLnBrk="1" hangingPunct="1"/>
            <a:r>
              <a:rPr lang="en-US" smtClean="0"/>
              <a:t>(3) Sector divide (vertical) – (i) civil society vs. public sector, and (ii) civil society vs. private sector</a:t>
            </a:r>
          </a:p>
          <a:p>
            <a:pPr eaLnBrk="1" hangingPunct="1"/>
            <a:r>
              <a:rPr lang="en-US" smtClean="0"/>
              <a:t>(4) Area divide (horizontal?) – rural vs. urban</a:t>
            </a:r>
          </a:p>
          <a:p>
            <a:pPr eaLnBrk="1" hangingPunct="1"/>
            <a:r>
              <a:rPr lang="nb-NO" smtClean="0"/>
              <a:t>(5) Modernity divide (vertical/horizontal) – modern vs. Traditional </a:t>
            </a:r>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0B2759E-9600-49F1-81FA-CBB8A0EDFB82}" type="slidenum">
              <a:rPr lang="en-US" smtClean="0"/>
              <a:pPr/>
              <a:t>19</a:t>
            </a:fld>
            <a:endParaRPr lang="en-US"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t>This is a simplified representation. First, although this theoretically is a 4x4 format, only 6 cells (bottom right) are in use. Second, some stakeholders belong in more than one cell, and decide the relative emphasis is difficult. Third, the stakeholders listed are themselves actually categories of stakeholders that themselves are different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AF400C8D-6C74-4464-9FE3-75432E7B23D3}" type="slidenum">
              <a:rPr lang="en-US" smtClean="0"/>
              <a:pPr/>
              <a:t>20</a:t>
            </a:fld>
            <a:endParaRPr lang="en-US" smtClean="0"/>
          </a:p>
        </p:txBody>
      </p:sp>
      <p:sp>
        <p:nvSpPr>
          <p:cNvPr id="43011" name="Rectangle 1026"/>
          <p:cNvSpPr>
            <a:spLocks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smtClean="0"/>
              <a:t>This is a simplification. First, only a few stakeholders are included. Second, those included are themselves in some cases categories of stakeholders that comprise actual stakeholders that differ from the others in the category (e.g. “CSOs”). Third, the links between stakeholders are all identical two-way arrows, whereas these links in reality will vary widely from each other.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46FD521-C376-490B-8F49-7B7698DAF681}" type="slidenum">
              <a:rPr lang="en-US" smtClean="0"/>
              <a:pPr/>
              <a:t>21</a:t>
            </a:fld>
            <a:endParaRPr lang="en-US" smtClean="0"/>
          </a:p>
        </p:txBody>
      </p:sp>
      <p:sp>
        <p:nvSpPr>
          <p:cNvPr id="44035" name="Rectangle 2"/>
          <p:cNvSpPr>
            <a:spLocks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US" smtClean="0"/>
              <a:t>This table is a simplification. First, the various tools of communication listed are not all mutually exclusive, eg. “Voice” and “conferences [meetings, etc.]”, Second, the levels are not necessarily mutually exclusive. Third, whether a particular tool for a particular level should be marked is to some extent a question of choice – I’ve used as criteria that a particular tool must be important (relatively and absolutely) on a particular level in order to be included).</a:t>
            </a:r>
          </a:p>
          <a:p>
            <a:pPr eaLnBrk="1" hangingPunct="1"/>
            <a:endParaRPr lang="en-US" smtClean="0"/>
          </a:p>
          <a:p>
            <a:pPr eaLnBrk="1" hangingPunct="1"/>
            <a:r>
              <a:rPr lang="en-US" smtClean="0"/>
              <a:t>The communication tool “Postal service” (e.g. letters) is omitted.</a:t>
            </a:r>
          </a:p>
          <a:p>
            <a:pPr eaLnBrk="1" hangingPunct="1"/>
            <a:endParaRPr lang="en-US" smtClean="0"/>
          </a:p>
          <a:p>
            <a:pPr eaLnBrk="1" hangingPunct="1"/>
            <a:r>
              <a:rPr lang="en-US" smtClean="0"/>
              <a:t>The tools are organized from left to right according to particular criteria (described elsewhere)</a:t>
            </a:r>
          </a:p>
          <a:p>
            <a:pPr eaLnBrk="1" hangingPunct="1"/>
            <a:endParaRPr lang="en-US" smtClean="0"/>
          </a:p>
          <a:p>
            <a:pPr eaLnBrk="1" hangingPunct="1"/>
            <a:r>
              <a:rPr lang="en-US" smtClean="0"/>
              <a:t>Otherwise, the table’s name should be “stakeholders and use of communication tools, Levels”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05240FD-2FD6-4880-B28F-71D71AE578A8}" type="slidenum">
              <a:rPr lang="en-US" smtClean="0"/>
              <a:pPr/>
              <a:t>22</a:t>
            </a:fld>
            <a:endParaRPr lang="en-US" smtClean="0"/>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t>(see notes for slide 21)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ssholder for lysbilde 1"/>
          <p:cNvSpPr>
            <a:spLocks noGrp="1" noRot="1" noChangeAspect="1" noTextEdit="1"/>
          </p:cNvSpPr>
          <p:nvPr>
            <p:ph type="sldImg"/>
          </p:nvPr>
        </p:nvSpPr>
        <p:spPr>
          <a:ln/>
        </p:spPr>
      </p:sp>
      <p:sp>
        <p:nvSpPr>
          <p:cNvPr id="46083" name="Plassholder for notater 2"/>
          <p:cNvSpPr>
            <a:spLocks noGrp="1"/>
          </p:cNvSpPr>
          <p:nvPr>
            <p:ph type="body" idx="1"/>
          </p:nvPr>
        </p:nvSpPr>
        <p:spPr>
          <a:noFill/>
          <a:ln/>
        </p:spPr>
        <p:txBody>
          <a:bodyPr/>
          <a:lstStyle/>
          <a:p>
            <a:r>
              <a:rPr lang="nb-NO" smtClean="0"/>
              <a:t>The cause for the existence of sub-networks, together with explanatory factors, are outlined under slide 18.</a:t>
            </a:r>
            <a:endParaRPr lang="en-US" smtClean="0"/>
          </a:p>
        </p:txBody>
      </p:sp>
      <p:sp>
        <p:nvSpPr>
          <p:cNvPr id="46084" name="Plassholder for lysbildenummer 3"/>
          <p:cNvSpPr>
            <a:spLocks noGrp="1"/>
          </p:cNvSpPr>
          <p:nvPr>
            <p:ph type="sldNum" sz="quarter" idx="5"/>
          </p:nvPr>
        </p:nvSpPr>
        <p:spPr>
          <a:noFill/>
        </p:spPr>
        <p:txBody>
          <a:bodyPr/>
          <a:lstStyle/>
          <a:p>
            <a:fld id="{47C02D2E-7DB7-4FF1-8F69-2F29DDCB10A0}" type="slidenum">
              <a:rPr lang="en-US" smtClean="0"/>
              <a:pPr/>
              <a:t>23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Plassholder for lysbilde 1"/>
          <p:cNvSpPr>
            <a:spLocks noGrp="1" noRot="1" noChangeAspect="1" noTextEdit="1"/>
          </p:cNvSpPr>
          <p:nvPr>
            <p:ph type="sldImg"/>
          </p:nvPr>
        </p:nvSpPr>
        <p:spPr>
          <a:ln/>
        </p:spPr>
      </p:sp>
      <p:sp>
        <p:nvSpPr>
          <p:cNvPr id="47107" name="Plassholder for notater 2"/>
          <p:cNvSpPr>
            <a:spLocks noGrp="1"/>
          </p:cNvSpPr>
          <p:nvPr>
            <p:ph type="body" idx="1"/>
          </p:nvPr>
        </p:nvSpPr>
        <p:spPr>
          <a:noFill/>
          <a:ln/>
        </p:spPr>
        <p:txBody>
          <a:bodyPr/>
          <a:lstStyle/>
          <a:p>
            <a:pPr>
              <a:buFontTx/>
              <a:buChar char="-"/>
            </a:pPr>
            <a:r>
              <a:rPr lang="nb-NO" smtClean="0"/>
              <a:t>The communication bottlenecks follow the identified sub-networks (slide 23). Cf. also notes under slide 18. </a:t>
            </a:r>
          </a:p>
          <a:p>
            <a:pPr>
              <a:buFontTx/>
              <a:buChar char="-"/>
            </a:pPr>
            <a:r>
              <a:rPr lang="nb-NO" smtClean="0"/>
              <a:t> Understand ICT as a means. </a:t>
            </a:r>
            <a:endParaRPr lang="en-US" smtClean="0"/>
          </a:p>
        </p:txBody>
      </p:sp>
      <p:sp>
        <p:nvSpPr>
          <p:cNvPr id="47108" name="Plassholder for lysbildenummer 3"/>
          <p:cNvSpPr>
            <a:spLocks noGrp="1"/>
          </p:cNvSpPr>
          <p:nvPr>
            <p:ph type="sldNum" sz="quarter" idx="5"/>
          </p:nvPr>
        </p:nvSpPr>
        <p:spPr>
          <a:noFill/>
        </p:spPr>
        <p:txBody>
          <a:bodyPr/>
          <a:lstStyle/>
          <a:p>
            <a:fld id="{6E8B6ECB-4B36-455D-9BA1-42A27C952444}" type="slidenum">
              <a:rPr lang="en-US" smtClean="0"/>
              <a:pPr/>
              <a:t>24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40A0DEB7-983E-469A-BCDE-74D52EBF6A20}" type="slidenum">
              <a:rPr lang="en-US" smtClean="0"/>
              <a:pPr/>
              <a:t>4</a:t>
            </a:fld>
            <a:endParaRPr lang="en-US" smtClean="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smtClean="0"/>
              <a:t>First: on communication &amp; knowledge management</a:t>
            </a:r>
          </a:p>
          <a:p>
            <a:pPr eaLnBrk="1" hangingPunct="1"/>
            <a:r>
              <a:rPr lang="en-US" smtClean="0"/>
              <a:t>	Communication: sending &amp; receiving knowledge. Relationship between people.</a:t>
            </a:r>
          </a:p>
          <a:p>
            <a:pPr eaLnBrk="1" hangingPunct="1"/>
            <a:r>
              <a:rPr lang="en-US" smtClean="0"/>
              <a:t>		Any technology is a means to facilitate / achieve this</a:t>
            </a:r>
          </a:p>
          <a:p>
            <a:pPr eaLnBrk="1" hangingPunct="1"/>
            <a:r>
              <a:rPr lang="en-US" smtClean="0"/>
              <a:t>		Communication before and today</a:t>
            </a:r>
          </a:p>
          <a:p>
            <a:pPr eaLnBrk="1" hangingPunct="1"/>
            <a:r>
              <a:rPr lang="en-US" smtClean="0"/>
              <a:t>		Communication as discourse</a:t>
            </a:r>
          </a:p>
          <a:p>
            <a:pPr eaLnBrk="1" hangingPunct="1"/>
            <a:r>
              <a:rPr lang="en-US" smtClean="0"/>
              <a:t>	Knowledge. Communication to be located within a broad context of knowledge systems (knowledge system = cultures)</a:t>
            </a:r>
          </a:p>
          <a:p>
            <a:pPr eaLnBrk="1" hangingPunct="1"/>
            <a:r>
              <a:rPr lang="en-US" smtClean="0"/>
              <a:t>		Knowledge is relative		</a:t>
            </a:r>
          </a:p>
          <a:p>
            <a:pPr eaLnBrk="1" hangingPunct="1"/>
            <a:r>
              <a:rPr lang="en-US" smtClean="0"/>
              <a:t>		Information = data</a:t>
            </a:r>
          </a:p>
          <a:p>
            <a:pPr eaLnBrk="1" hangingPunct="1"/>
            <a:endParaRPr lang="en-US" smtClean="0"/>
          </a:p>
          <a:p>
            <a:pPr eaLnBrk="1" hangingPunct="1"/>
            <a:r>
              <a:rPr lang="en-US" smtClean="0"/>
              <a:t>Networks defined: A set of relations that are active, or are activated, with the purpose of achieving a specific purpose, without necessarily being organized around a specific purpose</a:t>
            </a:r>
          </a:p>
          <a:p>
            <a:pPr eaLnBrk="1" hangingPunct="1"/>
            <a:r>
              <a:rPr lang="en-US" smtClean="0"/>
              <a:t>	macro-purposes / rationale</a:t>
            </a:r>
          </a:p>
          <a:p>
            <a:pPr eaLnBrk="1" hangingPunct="1"/>
            <a:r>
              <a:rPr lang="en-US" smtClean="0"/>
              <a:t>	micro (individual) / rationale</a:t>
            </a:r>
          </a:p>
          <a:p>
            <a:pPr eaLnBrk="1" hangingPunct="1"/>
            <a:endParaRPr lang="en-US" smtClean="0"/>
          </a:p>
          <a:p>
            <a:pPr eaLnBrk="1" hangingPunct="1"/>
            <a:r>
              <a:rPr lang="en-US" smtClean="0"/>
              <a:t>Hannerz: position from within anthropology. Others include, among others, Castells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Plassholder for lysbilde 1"/>
          <p:cNvSpPr>
            <a:spLocks noGrp="1" noRot="1" noChangeAspect="1" noTextEdit="1"/>
          </p:cNvSpPr>
          <p:nvPr>
            <p:ph type="sldImg"/>
          </p:nvPr>
        </p:nvSpPr>
        <p:spPr>
          <a:ln/>
        </p:spPr>
      </p:sp>
      <p:sp>
        <p:nvSpPr>
          <p:cNvPr id="48131" name="Plassholder for notater 2"/>
          <p:cNvSpPr>
            <a:spLocks noGrp="1"/>
          </p:cNvSpPr>
          <p:nvPr>
            <p:ph type="body" idx="1"/>
          </p:nvPr>
        </p:nvSpPr>
        <p:spPr>
          <a:noFill/>
          <a:ln/>
        </p:spPr>
        <p:txBody>
          <a:bodyPr/>
          <a:lstStyle/>
          <a:p>
            <a:pPr>
              <a:buFontTx/>
              <a:buChar char="-"/>
            </a:pPr>
            <a:r>
              <a:rPr lang="nb-NO" smtClean="0"/>
              <a:t> On rhetoric question: if answer is ”no”, then rethink and analyze.</a:t>
            </a:r>
          </a:p>
          <a:p>
            <a:pPr>
              <a:buFontTx/>
              <a:buChar char="-"/>
            </a:pPr>
            <a:r>
              <a:rPr lang="nb-NO" smtClean="0"/>
              <a:t> </a:t>
            </a:r>
            <a:endParaRPr lang="en-US" smtClean="0"/>
          </a:p>
        </p:txBody>
      </p:sp>
      <p:sp>
        <p:nvSpPr>
          <p:cNvPr id="48132" name="Plassholder for lysbildenummer 3"/>
          <p:cNvSpPr>
            <a:spLocks noGrp="1"/>
          </p:cNvSpPr>
          <p:nvPr>
            <p:ph type="sldNum" sz="quarter" idx="5"/>
          </p:nvPr>
        </p:nvSpPr>
        <p:spPr>
          <a:noFill/>
        </p:spPr>
        <p:txBody>
          <a:bodyPr/>
          <a:lstStyle/>
          <a:p>
            <a:fld id="{53D06665-C16D-4975-B2DC-2156F57066C7}"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BB394EF-CB38-4EE3-BEE3-381BC5B4D1D6}" type="slidenum">
              <a:rPr lang="en-US" smtClean="0"/>
              <a:pPr/>
              <a:t>5</a:t>
            </a:fld>
            <a:endParaRPr lang="en-US" smtClean="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48F3ADA-6BEF-49EA-AC4E-EFCD02CE108E}" type="slidenum">
              <a:rPr lang="en-US" smtClean="0"/>
              <a:pPr/>
              <a:t>6</a:t>
            </a:fld>
            <a:endParaRPr lang="en-US" smtClean="0"/>
          </a:p>
        </p:txBody>
      </p:sp>
      <p:sp>
        <p:nvSpPr>
          <p:cNvPr id="31747" name="Rectangle 2"/>
          <p:cNvSpPr>
            <a:spLocks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The move from “actor” to “stakeholder” implies, to some extent, a move from “actor” as neutral, value-free, to “stakeholder” that implies a subjective view of why certain behavior/action is done, that is, there is self-interest.</a:t>
            </a:r>
          </a:p>
          <a:p>
            <a:pPr eaLnBrk="1" hangingPunct="1"/>
            <a:endParaRPr lang="en-US" smtClean="0"/>
          </a:p>
          <a:p>
            <a:pPr eaLnBrk="1" hangingPunct="1"/>
            <a:r>
              <a:rPr lang="en-US" smtClean="0"/>
              <a:t>The term “institution” is used in the sense in which this term is defined in institutional economics.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98BFAB2-28CE-48F7-B067-369CA8E303F6}" type="slidenum">
              <a:rPr lang="en-US" smtClean="0"/>
              <a:pPr/>
              <a:t>7</a:t>
            </a:fld>
            <a:endParaRPr lang="en-US" smtClean="0"/>
          </a:p>
        </p:txBody>
      </p:sp>
      <p:sp>
        <p:nvSpPr>
          <p:cNvPr id="32771" name="Rectangle 2"/>
          <p:cNvSpPr>
            <a:spLocks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The conceptual apparatus can be used to analyze scaled-up, macro-level, transnational cultures or networks.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98846585-7586-49BB-B257-7C0BDE94F0B7}" type="slidenum">
              <a:rPr lang="en-US" smtClean="0"/>
              <a:pPr/>
              <a:t>8</a:t>
            </a:fld>
            <a:endParaRPr lang="en-US" smtClean="0"/>
          </a:p>
        </p:txBody>
      </p:sp>
      <p:sp>
        <p:nvSpPr>
          <p:cNvPr id="33795" name="Rectangle 2"/>
          <p:cNvSpPr>
            <a:spLocks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t>Individual-oriented approaches have a person as a starting point</a:t>
            </a:r>
          </a:p>
          <a:p>
            <a:pPr eaLnBrk="1" hangingPunct="1"/>
            <a:r>
              <a:rPr lang="en-US" smtClean="0"/>
              <a:t>Contextual approaches focus on relations within delimited number of people</a:t>
            </a:r>
          </a:p>
          <a:p>
            <a:pPr eaLnBrk="1" hangingPunct="1"/>
            <a:r>
              <a:rPr lang="en-US" smtClean="0"/>
              <a:t>Partial approaches focus on a particular type of relations, for example: (a) power structure), (b) economic/political influence</a:t>
            </a:r>
          </a:p>
          <a:p>
            <a:pPr eaLnBrk="1" hangingPunct="1"/>
            <a:endParaRPr lang="en-US" smtClean="0"/>
          </a:p>
          <a:p>
            <a:pPr eaLnBrk="1" hangingPunct="1"/>
            <a:r>
              <a:rPr lang="en-US" smtClean="0"/>
              <a:t>Power is often resulting from differences in the inter-actional characteristics (see slide 7).</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A1D39A0-824D-4706-B631-177DB8D37081}" type="slidenum">
              <a:rPr lang="en-US" smtClean="0"/>
              <a:pPr/>
              <a:t>10</a:t>
            </a:fld>
            <a:endParaRPr lang="en-US" smtClean="0"/>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Source: World Bank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F7B2847-8821-49C6-9490-344307E08D22}" type="slidenum">
              <a:rPr lang="en-US" smtClean="0"/>
              <a:pPr/>
              <a:t>11</a:t>
            </a:fld>
            <a:endParaRPr lang="en-US" smtClean="0"/>
          </a:p>
        </p:txBody>
      </p:sp>
      <p:sp>
        <p:nvSpPr>
          <p:cNvPr id="35843" name="Rectangle 2"/>
          <p:cNvSpPr>
            <a:spLocks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Source: World Bank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E62F95F7-66A5-48A6-B308-C489B88A50EB}" type="slidenum">
              <a:rPr lang="en-US" smtClean="0"/>
              <a:pPr/>
              <a:t>12</a:t>
            </a:fld>
            <a:endParaRPr lang="en-US" smtClean="0"/>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Source: World Bank</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en-US"/>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348FED06-A67B-4D51-9DE8-A6CA4D952DB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79E968AF-B786-4B09-8FF9-C465105E811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515100" y="609600"/>
            <a:ext cx="1943100" cy="5486400"/>
          </a:xfrm>
        </p:spPr>
        <p:txBody>
          <a:bodyPr vert="eaVert"/>
          <a:lstStyle/>
          <a:p>
            <a:r>
              <a:rPr lang="nb-NO" smtClean="0"/>
              <a:t>Klikk for å redigere tittelstil</a:t>
            </a:r>
            <a:endParaRPr lang="en-US"/>
          </a:p>
        </p:txBody>
      </p:sp>
      <p:sp>
        <p:nvSpPr>
          <p:cNvPr id="3" name="Plassholder for loddrett tekst 2"/>
          <p:cNvSpPr>
            <a:spLocks noGrp="1"/>
          </p:cNvSpPr>
          <p:nvPr>
            <p:ph type="body" orient="vert" idx="1"/>
          </p:nvPr>
        </p:nvSpPr>
        <p:spPr>
          <a:xfrm>
            <a:off x="685800" y="609600"/>
            <a:ext cx="5676900" cy="54864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7B7DD84D-990A-4C43-AF32-8AEDA752E5E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tel og tabell">
    <p:spTree>
      <p:nvGrpSpPr>
        <p:cNvPr id="1" name=""/>
        <p:cNvGrpSpPr/>
        <p:nvPr/>
      </p:nvGrpSpPr>
      <p:grpSpPr>
        <a:xfrm>
          <a:off x="0" y="0"/>
          <a:ext cx="0" cy="0"/>
          <a:chOff x="0" y="0"/>
          <a:chExt cx="0" cy="0"/>
        </a:xfrm>
      </p:grpSpPr>
      <p:sp>
        <p:nvSpPr>
          <p:cNvPr id="2" name="Tittel 1"/>
          <p:cNvSpPr>
            <a:spLocks noGrp="1"/>
          </p:cNvSpPr>
          <p:nvPr>
            <p:ph type="title"/>
          </p:nvPr>
        </p:nvSpPr>
        <p:spPr>
          <a:xfrm>
            <a:off x="685800" y="609600"/>
            <a:ext cx="7772400" cy="1143000"/>
          </a:xfrm>
        </p:spPr>
        <p:txBody>
          <a:bodyPr/>
          <a:lstStyle/>
          <a:p>
            <a:r>
              <a:rPr lang="nb-NO" smtClean="0"/>
              <a:t>Klikk for å redigere tittelstil</a:t>
            </a:r>
            <a:endParaRPr lang="en-US"/>
          </a:p>
        </p:txBody>
      </p:sp>
      <p:sp>
        <p:nvSpPr>
          <p:cNvPr id="3" name="Plassholder for tabell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B7226E9D-C496-42D5-9723-61F1F4B736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B4422F0C-440C-4D58-B157-91197667921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en-US"/>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6" name="Rectangle 6"/>
          <p:cNvSpPr>
            <a:spLocks noGrp="1" noChangeArrowheads="1"/>
          </p:cNvSpPr>
          <p:nvPr>
            <p:ph type="sldNum" sz="quarter" idx="12"/>
          </p:nvPr>
        </p:nvSpPr>
        <p:spPr>
          <a:ln/>
        </p:spPr>
        <p:txBody>
          <a:bodyPr/>
          <a:lstStyle>
            <a:lvl1pPr>
              <a:defRPr/>
            </a:lvl1pPr>
          </a:lstStyle>
          <a:p>
            <a:pPr>
              <a:defRPr/>
            </a:pPr>
            <a:fld id="{A087F0E9-B7BD-4F64-8FC2-28533E37775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Plassholder for inn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inn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7" name="Rectangle 6"/>
          <p:cNvSpPr>
            <a:spLocks noGrp="1" noChangeArrowheads="1"/>
          </p:cNvSpPr>
          <p:nvPr>
            <p:ph type="sldNum" sz="quarter" idx="12"/>
          </p:nvPr>
        </p:nvSpPr>
        <p:spPr>
          <a:ln/>
        </p:spPr>
        <p:txBody>
          <a:bodyPr/>
          <a:lstStyle>
            <a:lvl1pPr>
              <a:defRPr/>
            </a:lvl1pPr>
          </a:lstStyle>
          <a:p>
            <a:pPr>
              <a:defRPr/>
            </a:pPr>
            <a:fld id="{C2529129-5314-45F2-9D3E-944576391B0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en-US"/>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9" name="Rectangle 6"/>
          <p:cNvSpPr>
            <a:spLocks noGrp="1" noChangeArrowheads="1"/>
          </p:cNvSpPr>
          <p:nvPr>
            <p:ph type="sldNum" sz="quarter" idx="12"/>
          </p:nvPr>
        </p:nvSpPr>
        <p:spPr>
          <a:ln/>
        </p:spPr>
        <p:txBody>
          <a:bodyPr/>
          <a:lstStyle>
            <a:lvl1pPr>
              <a:defRPr/>
            </a:lvl1pPr>
          </a:lstStyle>
          <a:p>
            <a:pPr>
              <a:defRPr/>
            </a:pPr>
            <a:fld id="{D6FD5D7A-DD41-4509-A8E6-DD845A8EE12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5" name="Rectangle 6"/>
          <p:cNvSpPr>
            <a:spLocks noGrp="1" noChangeArrowheads="1"/>
          </p:cNvSpPr>
          <p:nvPr>
            <p:ph type="sldNum" sz="quarter" idx="12"/>
          </p:nvPr>
        </p:nvSpPr>
        <p:spPr>
          <a:ln/>
        </p:spPr>
        <p:txBody>
          <a:bodyPr/>
          <a:lstStyle>
            <a:lvl1pPr>
              <a:defRPr/>
            </a:lvl1pPr>
          </a:lstStyle>
          <a:p>
            <a:pPr>
              <a:defRPr/>
            </a:pPr>
            <a:fld id="{798A92AB-C4B0-4E6E-B3D5-39A8F999FA3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4" name="Rectangle 6"/>
          <p:cNvSpPr>
            <a:spLocks noGrp="1" noChangeArrowheads="1"/>
          </p:cNvSpPr>
          <p:nvPr>
            <p:ph type="sldNum" sz="quarter" idx="12"/>
          </p:nvPr>
        </p:nvSpPr>
        <p:spPr>
          <a:ln/>
        </p:spPr>
        <p:txBody>
          <a:bodyPr/>
          <a:lstStyle>
            <a:lvl1pPr>
              <a:defRPr/>
            </a:lvl1pPr>
          </a:lstStyle>
          <a:p>
            <a:pPr>
              <a:defRPr/>
            </a:pPr>
            <a:fld id="{F1212874-69CD-4ABE-99BC-439732A608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en-US"/>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7" name="Rectangle 6"/>
          <p:cNvSpPr>
            <a:spLocks noGrp="1" noChangeArrowheads="1"/>
          </p:cNvSpPr>
          <p:nvPr>
            <p:ph type="sldNum" sz="quarter" idx="12"/>
          </p:nvPr>
        </p:nvSpPr>
        <p:spPr>
          <a:ln/>
        </p:spPr>
        <p:txBody>
          <a:bodyPr/>
          <a:lstStyle>
            <a:lvl1pPr>
              <a:defRPr/>
            </a:lvl1pPr>
          </a:lstStyle>
          <a:p>
            <a:pPr>
              <a:defRPr/>
            </a:pPr>
            <a:fld id="{2F47BDFD-DA8A-41AA-B3C5-2AD697D049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en-US"/>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pPr>
              <a:defRPr/>
            </a:pPr>
            <a:r>
              <a:rPr lang="en-US"/>
              <a:t>Swaabhimaan 2009 Nepal, 24-26 April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Lars Soeftestad, Supras Consult, Norway</a:t>
            </a:r>
          </a:p>
        </p:txBody>
      </p:sp>
      <p:sp>
        <p:nvSpPr>
          <p:cNvPr id="7" name="Rectangle 6"/>
          <p:cNvSpPr>
            <a:spLocks noGrp="1" noChangeArrowheads="1"/>
          </p:cNvSpPr>
          <p:nvPr>
            <p:ph type="sldNum" sz="quarter" idx="12"/>
          </p:nvPr>
        </p:nvSpPr>
        <p:spPr>
          <a:ln/>
        </p:spPr>
        <p:txBody>
          <a:bodyPr/>
          <a:lstStyle>
            <a:lvl1pPr>
              <a:defRPr/>
            </a:lvl1pPr>
          </a:lstStyle>
          <a:p>
            <a:pPr>
              <a:defRPr/>
            </a:pPr>
            <a:fld id="{B490FD01-923C-4280-BDA8-E43E7EF5CB4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r>
              <a:rPr lang="en-US"/>
              <a:t>Swaabhimaan 2009 Nepal, 24-26 April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Lars Soeftestad, Supras Consult, Norway</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04EF3CF6-9214-4E55-93B7-66ADE2D9FA1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81000"/>
            <a:ext cx="7772400" cy="2438400"/>
          </a:xfrm>
        </p:spPr>
        <p:txBody>
          <a:bodyPr/>
          <a:lstStyle/>
          <a:p>
            <a:pPr eaLnBrk="1" hangingPunct="1"/>
            <a:r>
              <a:rPr lang="en-US" sz="2000" smtClean="0"/>
              <a:t/>
            </a:r>
            <a:br>
              <a:rPr lang="en-US" sz="2000" smtClean="0"/>
            </a:br>
            <a:r>
              <a:rPr lang="en-US" smtClean="0"/>
              <a:t>Microsoft Swaabhimaan 2009</a:t>
            </a:r>
            <a:br>
              <a:rPr lang="en-US" smtClean="0"/>
            </a:br>
            <a:r>
              <a:rPr lang="en-US" sz="800" smtClean="0"/>
              <a:t> </a:t>
            </a:r>
            <a:r>
              <a:rPr lang="en-US" sz="2000" smtClean="0"/>
              <a:t/>
            </a:r>
            <a:br>
              <a:rPr lang="en-US" sz="2000" smtClean="0"/>
            </a:br>
            <a:r>
              <a:rPr lang="en-US" sz="3200" smtClean="0"/>
              <a:t>Section “Rural computing”</a:t>
            </a:r>
            <a:r>
              <a:rPr lang="en-US" sz="2000" smtClean="0"/>
              <a:t/>
            </a:r>
            <a:br>
              <a:rPr lang="en-US" sz="2000" smtClean="0"/>
            </a:br>
            <a:r>
              <a:rPr lang="en-US" sz="2000" smtClean="0"/>
              <a:t/>
            </a:r>
            <a:br>
              <a:rPr lang="en-US" sz="2000" smtClean="0"/>
            </a:br>
            <a:r>
              <a:rPr lang="en-US" sz="1000" smtClean="0"/>
              <a:t/>
            </a:r>
            <a:br>
              <a:rPr lang="en-US" sz="1000" smtClean="0"/>
            </a:br>
            <a:r>
              <a:rPr lang="en-US" sz="2000" smtClean="0"/>
              <a:t>Kathmandu, Nepal, 24-26 April 2009</a:t>
            </a:r>
          </a:p>
        </p:txBody>
      </p:sp>
      <p:sp>
        <p:nvSpPr>
          <p:cNvPr id="2051" name="Rectangle 3"/>
          <p:cNvSpPr>
            <a:spLocks noGrp="1" noChangeArrowheads="1"/>
          </p:cNvSpPr>
          <p:nvPr>
            <p:ph type="subTitle" idx="1"/>
          </p:nvPr>
        </p:nvSpPr>
        <p:spPr>
          <a:xfrm>
            <a:off x="990600" y="3352800"/>
            <a:ext cx="7239000" cy="3200400"/>
          </a:xfrm>
        </p:spPr>
        <p:txBody>
          <a:bodyPr/>
          <a:lstStyle/>
          <a:p>
            <a:pPr eaLnBrk="1" hangingPunct="1"/>
            <a:r>
              <a:rPr lang="en-US" sz="3800" smtClean="0"/>
              <a:t>Culture, communication and ICTs: A network model and application to the HIV/AIDS sector in Botswana</a:t>
            </a:r>
          </a:p>
          <a:p>
            <a:pPr eaLnBrk="1" hangingPunct="1"/>
            <a:endParaRPr lang="nb-NO" sz="800" smtClean="0"/>
          </a:p>
          <a:p>
            <a:pPr eaLnBrk="1" hangingPunct="1"/>
            <a:endParaRPr lang="en-US" sz="800" smtClean="0"/>
          </a:p>
          <a:p>
            <a:pPr eaLnBrk="1" hangingPunct="1"/>
            <a:r>
              <a:rPr lang="en-US" sz="2000" smtClean="0"/>
              <a:t>Lars T. Soeftestad, Supras Consult, Norway</a:t>
            </a:r>
          </a:p>
          <a:p>
            <a:pPr eaLnBrk="1" hangingPunct="1"/>
            <a:endParaRPr lang="en-US" sz="1400" smtClean="0"/>
          </a:p>
          <a:p>
            <a:pPr eaLnBrk="1" hangingPunct="1"/>
            <a:r>
              <a:rPr lang="en-US" sz="1400" smtClean="0"/>
              <a:t>Email: lars@supras.biz  |  www.supras.biz</a:t>
            </a:r>
          </a:p>
        </p:txBody>
      </p:sp>
      <p:pic>
        <p:nvPicPr>
          <p:cNvPr id="2052"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lassholder for dato 3"/>
          <p:cNvSpPr>
            <a:spLocks noGrp="1"/>
          </p:cNvSpPr>
          <p:nvPr>
            <p:ph type="dt" sz="quarter" idx="10"/>
          </p:nvPr>
        </p:nvSpPr>
        <p:spPr>
          <a:noFill/>
        </p:spPr>
        <p:txBody>
          <a:bodyPr/>
          <a:lstStyle/>
          <a:p>
            <a:r>
              <a:rPr lang="en-US" smtClean="0"/>
              <a:t>Swaabhimaan 2009 Nepal, 24-26 April</a:t>
            </a:r>
          </a:p>
        </p:txBody>
      </p:sp>
      <p:sp>
        <p:nvSpPr>
          <p:cNvPr id="11267" name="Plassholder for bunntekst 4"/>
          <p:cNvSpPr>
            <a:spLocks noGrp="1"/>
          </p:cNvSpPr>
          <p:nvPr>
            <p:ph type="ftr" sz="quarter" idx="11"/>
          </p:nvPr>
        </p:nvSpPr>
        <p:spPr>
          <a:noFill/>
        </p:spPr>
        <p:txBody>
          <a:bodyPr/>
          <a:lstStyle/>
          <a:p>
            <a:r>
              <a:rPr lang="en-US" smtClean="0"/>
              <a:t>Lars Soeftestad, Supras Consult, Norway</a:t>
            </a:r>
          </a:p>
        </p:txBody>
      </p:sp>
      <p:sp>
        <p:nvSpPr>
          <p:cNvPr id="11268" name="Plassholder for lysbildenummer 5"/>
          <p:cNvSpPr>
            <a:spLocks noGrp="1"/>
          </p:cNvSpPr>
          <p:nvPr>
            <p:ph type="sldNum" sz="quarter" idx="12"/>
          </p:nvPr>
        </p:nvSpPr>
        <p:spPr>
          <a:noFill/>
        </p:spPr>
        <p:txBody>
          <a:bodyPr/>
          <a:lstStyle/>
          <a:p>
            <a:fld id="{22164BD1-BB68-42AF-83D9-85D6E7CEA794}" type="slidenum">
              <a:rPr lang="en-US" smtClean="0"/>
              <a:pPr/>
              <a:t>10</a:t>
            </a:fld>
            <a:endParaRPr lang="en-US" smtClean="0"/>
          </a:p>
        </p:txBody>
      </p:sp>
      <p:sp>
        <p:nvSpPr>
          <p:cNvPr id="11269" name="Rectangle 2"/>
          <p:cNvSpPr>
            <a:spLocks noGrp="1" noChangeArrowheads="1"/>
          </p:cNvSpPr>
          <p:nvPr>
            <p:ph type="title"/>
          </p:nvPr>
        </p:nvSpPr>
        <p:spPr/>
        <p:txBody>
          <a:bodyPr/>
          <a:lstStyle/>
          <a:p>
            <a:pPr algn="r" eaLnBrk="1" hangingPunct="1"/>
            <a:r>
              <a:rPr lang="en-US" smtClean="0"/>
              <a:t>Case: Description, II</a:t>
            </a:r>
            <a:br>
              <a:rPr lang="en-US" smtClean="0"/>
            </a:br>
            <a:r>
              <a:rPr lang="en-US" sz="2800" smtClean="0"/>
              <a:t>Botswana,  Poverty and social indicators, I</a:t>
            </a:r>
          </a:p>
        </p:txBody>
      </p:sp>
      <p:graphicFrame>
        <p:nvGraphicFramePr>
          <p:cNvPr id="28729" name="Group 57"/>
          <p:cNvGraphicFramePr>
            <a:graphicFrameLocks noGrp="1"/>
          </p:cNvGraphicFramePr>
          <p:nvPr>
            <p:ph type="tbl" idx="1"/>
          </p:nvPr>
        </p:nvGraphicFramePr>
        <p:xfrm>
          <a:off x="990600" y="1981200"/>
          <a:ext cx="7467600" cy="2484438"/>
        </p:xfrm>
        <a:graphic>
          <a:graphicData uri="http://schemas.openxmlformats.org/drawingml/2006/table">
            <a:tbl>
              <a:tblPr/>
              <a:tblGrid>
                <a:gridCol w="3048000"/>
                <a:gridCol w="1295400"/>
                <a:gridCol w="1524000"/>
                <a:gridCol w="1600200"/>
              </a:tblGrid>
              <a:tr h="5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Indicator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2000-2001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Sub-Saharan Africa, 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Upper-middle income, 2001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Population (millions)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673.9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503.7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GNI/capita (US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3,630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4,460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Aver. annual pop. growth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Urban pop.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77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Life expectancy (yr)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71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1307"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
        <p:nvSpPr>
          <p:cNvPr id="11308" name="TekstSylinder 7"/>
          <p:cNvSpPr txBox="1">
            <a:spLocks noChangeArrowheads="1"/>
          </p:cNvSpPr>
          <p:nvPr/>
        </p:nvSpPr>
        <p:spPr bwMode="auto">
          <a:xfrm>
            <a:off x="914400" y="4552950"/>
            <a:ext cx="1905000" cy="323850"/>
          </a:xfrm>
          <a:prstGeom prst="rect">
            <a:avLst/>
          </a:prstGeom>
          <a:noFill/>
          <a:ln w="9525">
            <a:noFill/>
            <a:miter lim="800000"/>
            <a:headEnd/>
            <a:tailEnd/>
          </a:ln>
        </p:spPr>
        <p:txBody>
          <a:bodyPr>
            <a:spAutoFit/>
          </a:bodyPr>
          <a:lstStyle/>
          <a:p>
            <a:pPr algn="l"/>
            <a:r>
              <a:rPr lang="nb-NO" sz="1500"/>
              <a:t>Source: World Bank</a:t>
            </a:r>
            <a:endParaRPr lang="en-US" sz="1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Plassholder for dato 3"/>
          <p:cNvSpPr>
            <a:spLocks noGrp="1"/>
          </p:cNvSpPr>
          <p:nvPr>
            <p:ph type="dt" sz="quarter" idx="10"/>
          </p:nvPr>
        </p:nvSpPr>
        <p:spPr>
          <a:noFill/>
        </p:spPr>
        <p:txBody>
          <a:bodyPr/>
          <a:lstStyle/>
          <a:p>
            <a:r>
              <a:rPr lang="en-US" smtClean="0"/>
              <a:t>Swaabhimaan 2009 Nepal, 24-26 April</a:t>
            </a:r>
          </a:p>
        </p:txBody>
      </p:sp>
      <p:sp>
        <p:nvSpPr>
          <p:cNvPr id="12291" name="Plassholder for bunntekst 4"/>
          <p:cNvSpPr>
            <a:spLocks noGrp="1"/>
          </p:cNvSpPr>
          <p:nvPr>
            <p:ph type="ftr" sz="quarter" idx="11"/>
          </p:nvPr>
        </p:nvSpPr>
        <p:spPr>
          <a:noFill/>
        </p:spPr>
        <p:txBody>
          <a:bodyPr/>
          <a:lstStyle/>
          <a:p>
            <a:r>
              <a:rPr lang="en-US" smtClean="0"/>
              <a:t>Lars Soeftestad, Supras Consult, Norway</a:t>
            </a:r>
          </a:p>
        </p:txBody>
      </p:sp>
      <p:sp>
        <p:nvSpPr>
          <p:cNvPr id="12292" name="Plassholder for lysbildenummer 5"/>
          <p:cNvSpPr>
            <a:spLocks noGrp="1"/>
          </p:cNvSpPr>
          <p:nvPr>
            <p:ph type="sldNum" sz="quarter" idx="12"/>
          </p:nvPr>
        </p:nvSpPr>
        <p:spPr>
          <a:noFill/>
        </p:spPr>
        <p:txBody>
          <a:bodyPr/>
          <a:lstStyle/>
          <a:p>
            <a:fld id="{EC989655-535B-457C-B11B-767543EEE3F0}" type="slidenum">
              <a:rPr lang="en-US" smtClean="0"/>
              <a:pPr/>
              <a:t>11</a:t>
            </a:fld>
            <a:endParaRPr lang="en-US" smtClean="0"/>
          </a:p>
        </p:txBody>
      </p:sp>
      <p:sp>
        <p:nvSpPr>
          <p:cNvPr id="12293" name="Rectangle 2"/>
          <p:cNvSpPr>
            <a:spLocks noGrp="1" noChangeArrowheads="1"/>
          </p:cNvSpPr>
          <p:nvPr>
            <p:ph type="title"/>
          </p:nvPr>
        </p:nvSpPr>
        <p:spPr/>
        <p:txBody>
          <a:bodyPr/>
          <a:lstStyle/>
          <a:p>
            <a:pPr algn="r" eaLnBrk="1" hangingPunct="1"/>
            <a:r>
              <a:rPr lang="en-US" smtClean="0"/>
              <a:t>Case: Description, III</a:t>
            </a:r>
            <a:br>
              <a:rPr lang="en-US" smtClean="0"/>
            </a:br>
            <a:r>
              <a:rPr lang="en-US" sz="2800" smtClean="0"/>
              <a:t>Botswana, Poverty and social indicators, II</a:t>
            </a:r>
          </a:p>
        </p:txBody>
      </p:sp>
      <p:graphicFrame>
        <p:nvGraphicFramePr>
          <p:cNvPr id="29750" name="Group 54"/>
          <p:cNvGraphicFramePr>
            <a:graphicFrameLocks noGrp="1"/>
          </p:cNvGraphicFramePr>
          <p:nvPr>
            <p:ph type="tbl" idx="1"/>
          </p:nvPr>
        </p:nvGraphicFramePr>
        <p:xfrm>
          <a:off x="990600" y="1981200"/>
          <a:ext cx="7467600" cy="3124200"/>
        </p:xfrm>
        <a:graphic>
          <a:graphicData uri="http://schemas.openxmlformats.org/drawingml/2006/table">
            <a:tbl>
              <a:tblPr/>
              <a:tblGrid>
                <a:gridCol w="3124200"/>
                <a:gridCol w="1219200"/>
                <a:gridCol w="1524000"/>
                <a:gridCol w="1600200"/>
              </a:tblGrid>
              <a:tr h="5873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Indicator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2000-2001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Sub-Saharan Africa, 2001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Upper-middle income, 2001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Infant mortality (per 1,000 live births)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58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91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2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Child malnutrition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Access to improved water source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55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87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Illiteracy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Gross primary enrollment (yr)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108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127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2331"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
        <p:nvSpPr>
          <p:cNvPr id="12332" name="TekstSylinder 7"/>
          <p:cNvSpPr txBox="1">
            <a:spLocks noChangeArrowheads="1"/>
          </p:cNvSpPr>
          <p:nvPr/>
        </p:nvSpPr>
        <p:spPr bwMode="auto">
          <a:xfrm>
            <a:off x="914400" y="5181600"/>
            <a:ext cx="1905000" cy="323850"/>
          </a:xfrm>
          <a:prstGeom prst="rect">
            <a:avLst/>
          </a:prstGeom>
          <a:noFill/>
          <a:ln w="9525">
            <a:noFill/>
            <a:miter lim="800000"/>
            <a:headEnd/>
            <a:tailEnd/>
          </a:ln>
        </p:spPr>
        <p:txBody>
          <a:bodyPr>
            <a:spAutoFit/>
          </a:bodyPr>
          <a:lstStyle/>
          <a:p>
            <a:pPr algn="l"/>
            <a:r>
              <a:rPr lang="nb-NO" sz="1500"/>
              <a:t>Source: World Bank</a:t>
            </a:r>
            <a:endParaRPr lang="en-US" sz="15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lassholder for dato 3"/>
          <p:cNvSpPr>
            <a:spLocks noGrp="1"/>
          </p:cNvSpPr>
          <p:nvPr>
            <p:ph type="dt" sz="quarter" idx="10"/>
          </p:nvPr>
        </p:nvSpPr>
        <p:spPr>
          <a:noFill/>
        </p:spPr>
        <p:txBody>
          <a:bodyPr/>
          <a:lstStyle/>
          <a:p>
            <a:r>
              <a:rPr lang="en-US" smtClean="0"/>
              <a:t>Swaabhimaan 2009 Nepal, 24-26 April</a:t>
            </a:r>
          </a:p>
        </p:txBody>
      </p:sp>
      <p:sp>
        <p:nvSpPr>
          <p:cNvPr id="13315" name="Plassholder for bunntekst 4"/>
          <p:cNvSpPr>
            <a:spLocks noGrp="1"/>
          </p:cNvSpPr>
          <p:nvPr>
            <p:ph type="ftr" sz="quarter" idx="11"/>
          </p:nvPr>
        </p:nvSpPr>
        <p:spPr>
          <a:noFill/>
        </p:spPr>
        <p:txBody>
          <a:bodyPr/>
          <a:lstStyle/>
          <a:p>
            <a:r>
              <a:rPr lang="en-US" smtClean="0"/>
              <a:t>Lars Soeftestad, Supras Consult, Norway</a:t>
            </a:r>
          </a:p>
        </p:txBody>
      </p:sp>
      <p:sp>
        <p:nvSpPr>
          <p:cNvPr id="13316" name="Plassholder for lysbildenummer 5"/>
          <p:cNvSpPr>
            <a:spLocks noGrp="1"/>
          </p:cNvSpPr>
          <p:nvPr>
            <p:ph type="sldNum" sz="quarter" idx="12"/>
          </p:nvPr>
        </p:nvSpPr>
        <p:spPr>
          <a:noFill/>
        </p:spPr>
        <p:txBody>
          <a:bodyPr/>
          <a:lstStyle/>
          <a:p>
            <a:fld id="{3B9A82A4-A9B1-4BF2-BCB9-7F7ECD607F41}" type="slidenum">
              <a:rPr lang="en-US" smtClean="0"/>
              <a:pPr/>
              <a:t>12</a:t>
            </a:fld>
            <a:endParaRPr lang="en-US" smtClean="0"/>
          </a:p>
        </p:txBody>
      </p:sp>
      <p:sp>
        <p:nvSpPr>
          <p:cNvPr id="13317" name="Rectangle 2"/>
          <p:cNvSpPr>
            <a:spLocks noGrp="1" noChangeArrowheads="1"/>
          </p:cNvSpPr>
          <p:nvPr>
            <p:ph type="title"/>
          </p:nvPr>
        </p:nvSpPr>
        <p:spPr/>
        <p:txBody>
          <a:bodyPr/>
          <a:lstStyle/>
          <a:p>
            <a:pPr algn="r" eaLnBrk="1" hangingPunct="1"/>
            <a:r>
              <a:rPr lang="en-US" smtClean="0"/>
              <a:t>Case: Description, IV</a:t>
            </a:r>
            <a:br>
              <a:rPr lang="en-US" smtClean="0"/>
            </a:br>
            <a:r>
              <a:rPr lang="en-US" sz="2800" smtClean="0"/>
              <a:t>Botswana, ICTs, I</a:t>
            </a:r>
          </a:p>
        </p:txBody>
      </p:sp>
      <p:graphicFrame>
        <p:nvGraphicFramePr>
          <p:cNvPr id="31856" name="Group 112"/>
          <p:cNvGraphicFramePr>
            <a:graphicFrameLocks noGrp="1"/>
          </p:cNvGraphicFramePr>
          <p:nvPr>
            <p:ph type="tbl" idx="1"/>
          </p:nvPr>
        </p:nvGraphicFramePr>
        <p:xfrm>
          <a:off x="990600" y="1981200"/>
          <a:ext cx="7467600" cy="3032125"/>
        </p:xfrm>
        <a:graphic>
          <a:graphicData uri="http://schemas.openxmlformats.org/drawingml/2006/table">
            <a:tbl>
              <a:tblPr/>
              <a:tblGrid>
                <a:gridCol w="3124199"/>
                <a:gridCol w="1143000"/>
                <a:gridCol w="1143000"/>
                <a:gridCol w="1066800"/>
                <a:gridCol w="9906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Indicator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1995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Sub-Saharan Africa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Upper-middle income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Phone mainlines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93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190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2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Phone mainlines, large cities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168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Mobile phones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Daily newspapers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95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Radios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155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198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457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3362"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
        <p:nvSpPr>
          <p:cNvPr id="13363" name="TekstSylinder 7"/>
          <p:cNvSpPr txBox="1">
            <a:spLocks noChangeArrowheads="1"/>
          </p:cNvSpPr>
          <p:nvPr/>
        </p:nvSpPr>
        <p:spPr bwMode="auto">
          <a:xfrm>
            <a:off x="914400" y="5086350"/>
            <a:ext cx="1905000" cy="323850"/>
          </a:xfrm>
          <a:prstGeom prst="rect">
            <a:avLst/>
          </a:prstGeom>
          <a:noFill/>
          <a:ln w="9525">
            <a:noFill/>
            <a:miter lim="800000"/>
            <a:headEnd/>
            <a:tailEnd/>
          </a:ln>
        </p:spPr>
        <p:txBody>
          <a:bodyPr>
            <a:spAutoFit/>
          </a:bodyPr>
          <a:lstStyle/>
          <a:p>
            <a:pPr algn="l"/>
            <a:r>
              <a:rPr lang="nb-NO" sz="1500"/>
              <a:t>Source: World Bank</a:t>
            </a:r>
            <a:endParaRPr lang="en-US" sz="15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Plassholder for dato 3"/>
          <p:cNvSpPr>
            <a:spLocks noGrp="1"/>
          </p:cNvSpPr>
          <p:nvPr>
            <p:ph type="dt" sz="quarter" idx="10"/>
          </p:nvPr>
        </p:nvSpPr>
        <p:spPr>
          <a:noFill/>
        </p:spPr>
        <p:txBody>
          <a:bodyPr/>
          <a:lstStyle/>
          <a:p>
            <a:r>
              <a:rPr lang="en-US" smtClean="0"/>
              <a:t>Swaabhimaan 2009 Nepal, 24-26 April</a:t>
            </a:r>
          </a:p>
        </p:txBody>
      </p:sp>
      <p:sp>
        <p:nvSpPr>
          <p:cNvPr id="14339" name="Plassholder for bunntekst 4"/>
          <p:cNvSpPr>
            <a:spLocks noGrp="1"/>
          </p:cNvSpPr>
          <p:nvPr>
            <p:ph type="ftr" sz="quarter" idx="11"/>
          </p:nvPr>
        </p:nvSpPr>
        <p:spPr>
          <a:noFill/>
        </p:spPr>
        <p:txBody>
          <a:bodyPr/>
          <a:lstStyle/>
          <a:p>
            <a:r>
              <a:rPr lang="en-US" smtClean="0"/>
              <a:t>Lars Soeftestad, Supras Consult, Norway</a:t>
            </a:r>
          </a:p>
        </p:txBody>
      </p:sp>
      <p:sp>
        <p:nvSpPr>
          <p:cNvPr id="14340" name="Plassholder for lysbildenummer 5"/>
          <p:cNvSpPr>
            <a:spLocks noGrp="1"/>
          </p:cNvSpPr>
          <p:nvPr>
            <p:ph type="sldNum" sz="quarter" idx="12"/>
          </p:nvPr>
        </p:nvSpPr>
        <p:spPr>
          <a:noFill/>
        </p:spPr>
        <p:txBody>
          <a:bodyPr/>
          <a:lstStyle/>
          <a:p>
            <a:fld id="{725831F9-49DC-40C8-874B-49AD0A8AB60C}" type="slidenum">
              <a:rPr lang="en-US" smtClean="0"/>
              <a:pPr/>
              <a:t>13</a:t>
            </a:fld>
            <a:endParaRPr lang="en-US" smtClean="0"/>
          </a:p>
        </p:txBody>
      </p:sp>
      <p:sp>
        <p:nvSpPr>
          <p:cNvPr id="14341" name="Rectangle 2"/>
          <p:cNvSpPr>
            <a:spLocks noGrp="1" noChangeArrowheads="1"/>
          </p:cNvSpPr>
          <p:nvPr>
            <p:ph type="title"/>
          </p:nvPr>
        </p:nvSpPr>
        <p:spPr/>
        <p:txBody>
          <a:bodyPr/>
          <a:lstStyle/>
          <a:p>
            <a:pPr algn="r" eaLnBrk="1" hangingPunct="1"/>
            <a:r>
              <a:rPr lang="en-US" smtClean="0"/>
              <a:t>Case: Description, V</a:t>
            </a:r>
            <a:br>
              <a:rPr lang="en-US" smtClean="0"/>
            </a:br>
            <a:r>
              <a:rPr lang="en-US" sz="2800" smtClean="0"/>
              <a:t>Botswana, ICTs, II</a:t>
            </a:r>
          </a:p>
        </p:txBody>
      </p:sp>
      <p:graphicFrame>
        <p:nvGraphicFramePr>
          <p:cNvPr id="32857" name="Group 89"/>
          <p:cNvGraphicFramePr>
            <a:graphicFrameLocks noGrp="1"/>
          </p:cNvGraphicFramePr>
          <p:nvPr>
            <p:ph type="tbl" idx="1"/>
          </p:nvPr>
        </p:nvGraphicFramePr>
        <p:xfrm>
          <a:off x="990600" y="1981200"/>
          <a:ext cx="7467600" cy="3306763"/>
        </p:xfrm>
        <a:graphic>
          <a:graphicData uri="http://schemas.openxmlformats.org/drawingml/2006/table">
            <a:tbl>
              <a:tblPr/>
              <a:tblGrid>
                <a:gridCol w="3124201"/>
                <a:gridCol w="1143000"/>
                <a:gridCol w="1143000"/>
                <a:gridCol w="1066800"/>
                <a:gridCol w="990600"/>
              </a:tblGrid>
              <a:tr h="914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Indicator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1995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Botswana 2000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Sub-Saharan Africa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Upper-middle income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Television sets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59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317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Personal computers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58.9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Internet users  (thousands)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3,695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26,350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197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Internet, service provider access charge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14.7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35.6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20.4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Internet, phone user access charge  (per 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0.14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0.53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0.42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4386"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
        <p:nvSpPr>
          <p:cNvPr id="14387" name="TekstSylinder 7"/>
          <p:cNvSpPr txBox="1">
            <a:spLocks noChangeArrowheads="1"/>
          </p:cNvSpPr>
          <p:nvPr/>
        </p:nvSpPr>
        <p:spPr bwMode="auto">
          <a:xfrm>
            <a:off x="914400" y="5391150"/>
            <a:ext cx="1905000" cy="323850"/>
          </a:xfrm>
          <a:prstGeom prst="rect">
            <a:avLst/>
          </a:prstGeom>
          <a:noFill/>
          <a:ln w="9525">
            <a:noFill/>
            <a:miter lim="800000"/>
            <a:headEnd/>
            <a:tailEnd/>
          </a:ln>
        </p:spPr>
        <p:txBody>
          <a:bodyPr>
            <a:spAutoFit/>
          </a:bodyPr>
          <a:lstStyle/>
          <a:p>
            <a:pPr algn="l"/>
            <a:r>
              <a:rPr lang="nb-NO" sz="1500"/>
              <a:t>Source: World Bank</a:t>
            </a:r>
            <a:endParaRPr lang="en-US" sz="15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lassholder for dato 3"/>
          <p:cNvSpPr>
            <a:spLocks noGrp="1"/>
          </p:cNvSpPr>
          <p:nvPr>
            <p:ph type="dt" sz="quarter" idx="10"/>
          </p:nvPr>
        </p:nvSpPr>
        <p:spPr>
          <a:noFill/>
        </p:spPr>
        <p:txBody>
          <a:bodyPr/>
          <a:lstStyle/>
          <a:p>
            <a:r>
              <a:rPr lang="en-US" smtClean="0"/>
              <a:t>Swaabhimaan 2009 Nepal, 24-26 April</a:t>
            </a:r>
          </a:p>
        </p:txBody>
      </p:sp>
      <p:sp>
        <p:nvSpPr>
          <p:cNvPr id="15363" name="Plassholder for bunntekst 4"/>
          <p:cNvSpPr>
            <a:spLocks noGrp="1"/>
          </p:cNvSpPr>
          <p:nvPr>
            <p:ph type="ftr" sz="quarter" idx="11"/>
          </p:nvPr>
        </p:nvSpPr>
        <p:spPr>
          <a:noFill/>
        </p:spPr>
        <p:txBody>
          <a:bodyPr/>
          <a:lstStyle/>
          <a:p>
            <a:r>
              <a:rPr lang="en-US" smtClean="0"/>
              <a:t>Lars Soeftestad, Supras Consult, Norway</a:t>
            </a:r>
          </a:p>
        </p:txBody>
      </p:sp>
      <p:sp>
        <p:nvSpPr>
          <p:cNvPr id="15364" name="Plassholder for lysbildenummer 5"/>
          <p:cNvSpPr>
            <a:spLocks noGrp="1"/>
          </p:cNvSpPr>
          <p:nvPr>
            <p:ph type="sldNum" sz="quarter" idx="12"/>
          </p:nvPr>
        </p:nvSpPr>
        <p:spPr>
          <a:noFill/>
        </p:spPr>
        <p:txBody>
          <a:bodyPr/>
          <a:lstStyle/>
          <a:p>
            <a:fld id="{53A8C0A6-68DE-4BDC-BC61-192D6FC14D05}" type="slidenum">
              <a:rPr lang="en-US" smtClean="0"/>
              <a:pPr/>
              <a:t>14</a:t>
            </a:fld>
            <a:endParaRPr lang="en-US" smtClean="0"/>
          </a:p>
        </p:txBody>
      </p:sp>
      <p:sp>
        <p:nvSpPr>
          <p:cNvPr id="15365" name="Rectangle 2"/>
          <p:cNvSpPr>
            <a:spLocks noGrp="1" noChangeArrowheads="1"/>
          </p:cNvSpPr>
          <p:nvPr>
            <p:ph type="title"/>
          </p:nvPr>
        </p:nvSpPr>
        <p:spPr/>
        <p:txBody>
          <a:bodyPr/>
          <a:lstStyle/>
          <a:p>
            <a:pPr algn="r" eaLnBrk="1" hangingPunct="1"/>
            <a:r>
              <a:rPr lang="en-US" smtClean="0"/>
              <a:t>Case: Description, VI</a:t>
            </a:r>
            <a:br>
              <a:rPr lang="en-US" smtClean="0"/>
            </a:br>
            <a:r>
              <a:rPr lang="en-US" sz="2800" smtClean="0"/>
              <a:t>Botswana, HIV/AIDS, I</a:t>
            </a:r>
          </a:p>
        </p:txBody>
      </p:sp>
      <p:sp>
        <p:nvSpPr>
          <p:cNvPr id="15366" name="Rectangle 3"/>
          <p:cNvSpPr>
            <a:spLocks noGrp="1" noChangeArrowheads="1"/>
          </p:cNvSpPr>
          <p:nvPr>
            <p:ph type="body" idx="1"/>
          </p:nvPr>
        </p:nvSpPr>
        <p:spPr/>
        <p:txBody>
          <a:bodyPr/>
          <a:lstStyle/>
          <a:p>
            <a:pPr eaLnBrk="1" hangingPunct="1"/>
            <a:r>
              <a:rPr lang="en-US" smtClean="0"/>
              <a:t>The HIV infection rate for the adult population is around 37 %</a:t>
            </a:r>
          </a:p>
        </p:txBody>
      </p:sp>
      <p:pic>
        <p:nvPicPr>
          <p:cNvPr id="15367" name="Bilde 6" descr="supras_sc1.gif"/>
          <p:cNvPicPr>
            <a:picLocks noChangeAspect="1"/>
          </p:cNvPicPr>
          <p:nvPr/>
        </p:nvPicPr>
        <p:blipFill>
          <a:blip r:embed="rId2" cstate="print"/>
          <a:srcRect/>
          <a:stretch>
            <a:fillRect/>
          </a:stretch>
        </p:blipFill>
        <p:spPr bwMode="auto">
          <a:xfrm>
            <a:off x="8001000" y="5638800"/>
            <a:ext cx="476250" cy="476250"/>
          </a:xfrm>
          <a:prstGeom prst="rect">
            <a:avLst/>
          </a:prstGeom>
          <a:noFill/>
          <a:ln w="9525">
            <a:noFill/>
            <a:miter lim="800000"/>
            <a:headEnd/>
            <a:tailEnd/>
          </a:ln>
        </p:spPr>
      </p:pic>
      <p:sp>
        <p:nvSpPr>
          <p:cNvPr id="15368" name="TekstSylinder 7"/>
          <p:cNvSpPr txBox="1">
            <a:spLocks noChangeArrowheads="1"/>
          </p:cNvSpPr>
          <p:nvPr/>
        </p:nvSpPr>
        <p:spPr bwMode="auto">
          <a:xfrm>
            <a:off x="762000" y="3124200"/>
            <a:ext cx="2209800" cy="323850"/>
          </a:xfrm>
          <a:prstGeom prst="rect">
            <a:avLst/>
          </a:prstGeom>
          <a:noFill/>
          <a:ln w="9525">
            <a:noFill/>
            <a:miter lim="800000"/>
            <a:headEnd/>
            <a:tailEnd/>
          </a:ln>
        </p:spPr>
        <p:txBody>
          <a:bodyPr>
            <a:spAutoFit/>
          </a:bodyPr>
          <a:lstStyle/>
          <a:p>
            <a:pPr algn="l"/>
            <a:r>
              <a:rPr lang="nb-NO" sz="1500"/>
              <a:t>Source: UNAIDS, NACP</a:t>
            </a:r>
            <a:endParaRPr lang="en-US" sz="15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Plassholder for dato 3"/>
          <p:cNvSpPr>
            <a:spLocks noGrp="1"/>
          </p:cNvSpPr>
          <p:nvPr>
            <p:ph type="dt" sz="quarter" idx="10"/>
          </p:nvPr>
        </p:nvSpPr>
        <p:spPr>
          <a:noFill/>
        </p:spPr>
        <p:txBody>
          <a:bodyPr/>
          <a:lstStyle/>
          <a:p>
            <a:r>
              <a:rPr lang="en-US" smtClean="0"/>
              <a:t>Swaabhimaan 2009 Nepal, 24-26 April</a:t>
            </a:r>
          </a:p>
        </p:txBody>
      </p:sp>
      <p:sp>
        <p:nvSpPr>
          <p:cNvPr id="16387" name="Plassholder for bunntekst 4"/>
          <p:cNvSpPr>
            <a:spLocks noGrp="1"/>
          </p:cNvSpPr>
          <p:nvPr>
            <p:ph type="ftr" sz="quarter" idx="11"/>
          </p:nvPr>
        </p:nvSpPr>
        <p:spPr>
          <a:noFill/>
        </p:spPr>
        <p:txBody>
          <a:bodyPr/>
          <a:lstStyle/>
          <a:p>
            <a:r>
              <a:rPr lang="en-US" smtClean="0"/>
              <a:t>Lars Soeftestad, Supras Consult, Norway</a:t>
            </a:r>
          </a:p>
        </p:txBody>
      </p:sp>
      <p:sp>
        <p:nvSpPr>
          <p:cNvPr id="16388" name="Plassholder for lysbildenummer 5"/>
          <p:cNvSpPr>
            <a:spLocks noGrp="1"/>
          </p:cNvSpPr>
          <p:nvPr>
            <p:ph type="sldNum" sz="quarter" idx="12"/>
          </p:nvPr>
        </p:nvSpPr>
        <p:spPr>
          <a:noFill/>
        </p:spPr>
        <p:txBody>
          <a:bodyPr/>
          <a:lstStyle/>
          <a:p>
            <a:fld id="{2527B453-FF81-4BCB-A9C6-68C714512DD4}" type="slidenum">
              <a:rPr lang="en-US" smtClean="0"/>
              <a:pPr/>
              <a:t>15</a:t>
            </a:fld>
            <a:endParaRPr lang="en-US" smtClean="0"/>
          </a:p>
        </p:txBody>
      </p:sp>
      <p:sp>
        <p:nvSpPr>
          <p:cNvPr id="16389" name="Rectangle 2"/>
          <p:cNvSpPr>
            <a:spLocks noGrp="1" noChangeArrowheads="1"/>
          </p:cNvSpPr>
          <p:nvPr>
            <p:ph type="title"/>
          </p:nvPr>
        </p:nvSpPr>
        <p:spPr/>
        <p:txBody>
          <a:bodyPr/>
          <a:lstStyle/>
          <a:p>
            <a:pPr algn="r" eaLnBrk="1" hangingPunct="1"/>
            <a:r>
              <a:rPr lang="en-US" smtClean="0"/>
              <a:t>Case: Description, VII</a:t>
            </a:r>
            <a:br>
              <a:rPr lang="en-US" smtClean="0"/>
            </a:br>
            <a:r>
              <a:rPr lang="en-US" sz="2800" smtClean="0"/>
              <a:t>Botswana, HIV/AIDS, II</a:t>
            </a:r>
          </a:p>
        </p:txBody>
      </p:sp>
      <p:graphicFrame>
        <p:nvGraphicFramePr>
          <p:cNvPr id="35957" name="Group 117"/>
          <p:cNvGraphicFramePr>
            <a:graphicFrameLocks noGrp="1"/>
          </p:cNvGraphicFramePr>
          <p:nvPr>
            <p:ph type="tbl" idx="1"/>
          </p:nvPr>
        </p:nvGraphicFramePr>
        <p:xfrm>
          <a:off x="990600" y="1920875"/>
          <a:ext cx="7467600" cy="2574925"/>
        </p:xfrm>
        <a:graphic>
          <a:graphicData uri="http://schemas.openxmlformats.org/drawingml/2006/table">
            <a:tbl>
              <a:tblPr/>
              <a:tblGrid>
                <a:gridCol w="914400"/>
                <a:gridCol w="1981200"/>
                <a:gridCol w="1143000"/>
                <a:gridCol w="1143000"/>
                <a:gridCol w="1143000"/>
                <a:gridCol w="1143000"/>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Area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Site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1993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1995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1997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1999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Rural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charset="0"/>
                        </a:rPr>
                        <a:t>Chobe</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37.9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38.3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50.8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0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Lobatse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17.8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38.9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33.7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31.3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2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Malapye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28.2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Serowe/Palapye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34.4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41.8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Urban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Francistown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34.3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39.6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42.9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42.7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Gaborone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19.2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28.7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37.1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6448"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
        <p:nvSpPr>
          <p:cNvPr id="16449" name="TekstSylinder 7"/>
          <p:cNvSpPr txBox="1">
            <a:spLocks noChangeArrowheads="1"/>
          </p:cNvSpPr>
          <p:nvPr/>
        </p:nvSpPr>
        <p:spPr bwMode="auto">
          <a:xfrm>
            <a:off x="914400" y="4572000"/>
            <a:ext cx="2209800" cy="323850"/>
          </a:xfrm>
          <a:prstGeom prst="rect">
            <a:avLst/>
          </a:prstGeom>
          <a:noFill/>
          <a:ln w="9525">
            <a:noFill/>
            <a:miter lim="800000"/>
            <a:headEnd/>
            <a:tailEnd/>
          </a:ln>
        </p:spPr>
        <p:txBody>
          <a:bodyPr>
            <a:spAutoFit/>
          </a:bodyPr>
          <a:lstStyle/>
          <a:p>
            <a:pPr algn="l"/>
            <a:r>
              <a:rPr lang="nb-NO" sz="1500"/>
              <a:t>Source: UNAIDS, NACP</a:t>
            </a:r>
            <a:endParaRPr lang="en-US" sz="15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Plassholder for dato 3"/>
          <p:cNvSpPr>
            <a:spLocks noGrp="1"/>
          </p:cNvSpPr>
          <p:nvPr>
            <p:ph type="dt" sz="quarter" idx="10"/>
          </p:nvPr>
        </p:nvSpPr>
        <p:spPr>
          <a:noFill/>
        </p:spPr>
        <p:txBody>
          <a:bodyPr/>
          <a:lstStyle/>
          <a:p>
            <a:r>
              <a:rPr lang="en-US" smtClean="0"/>
              <a:t>Swaabhimaan 2009 Nepal, 24-26 April</a:t>
            </a:r>
          </a:p>
        </p:txBody>
      </p:sp>
      <p:sp>
        <p:nvSpPr>
          <p:cNvPr id="17411" name="Plassholder for bunntekst 4"/>
          <p:cNvSpPr>
            <a:spLocks noGrp="1"/>
          </p:cNvSpPr>
          <p:nvPr>
            <p:ph type="ftr" sz="quarter" idx="11"/>
          </p:nvPr>
        </p:nvSpPr>
        <p:spPr>
          <a:noFill/>
        </p:spPr>
        <p:txBody>
          <a:bodyPr/>
          <a:lstStyle/>
          <a:p>
            <a:r>
              <a:rPr lang="en-US" smtClean="0"/>
              <a:t>Lars Soeftestad, Supras Consult, Norway</a:t>
            </a:r>
          </a:p>
        </p:txBody>
      </p:sp>
      <p:sp>
        <p:nvSpPr>
          <p:cNvPr id="17412" name="Plassholder for lysbildenummer 5"/>
          <p:cNvSpPr>
            <a:spLocks noGrp="1"/>
          </p:cNvSpPr>
          <p:nvPr>
            <p:ph type="sldNum" sz="quarter" idx="12"/>
          </p:nvPr>
        </p:nvSpPr>
        <p:spPr>
          <a:noFill/>
        </p:spPr>
        <p:txBody>
          <a:bodyPr/>
          <a:lstStyle/>
          <a:p>
            <a:fld id="{A3ED26A5-AE2E-4188-8DB0-4720DC934ECF}" type="slidenum">
              <a:rPr lang="en-US" smtClean="0"/>
              <a:pPr/>
              <a:t>16</a:t>
            </a:fld>
            <a:endParaRPr lang="en-US" smtClean="0"/>
          </a:p>
        </p:txBody>
      </p:sp>
      <p:sp>
        <p:nvSpPr>
          <p:cNvPr id="17413" name="Rectangle 2"/>
          <p:cNvSpPr>
            <a:spLocks noGrp="1" noChangeArrowheads="1"/>
          </p:cNvSpPr>
          <p:nvPr>
            <p:ph type="title"/>
          </p:nvPr>
        </p:nvSpPr>
        <p:spPr/>
        <p:txBody>
          <a:bodyPr/>
          <a:lstStyle/>
          <a:p>
            <a:pPr algn="r" eaLnBrk="1" hangingPunct="1"/>
            <a:r>
              <a:rPr lang="nb-NO" smtClean="0"/>
              <a:t>Case: Description, VIII</a:t>
            </a:r>
            <a:br>
              <a:rPr lang="nb-NO" smtClean="0"/>
            </a:br>
            <a:endParaRPr lang="en-GB" sz="3200" smtClean="0"/>
          </a:p>
        </p:txBody>
      </p:sp>
      <p:sp>
        <p:nvSpPr>
          <p:cNvPr id="17414" name="Rectangle 3"/>
          <p:cNvSpPr>
            <a:spLocks noGrp="1" noChangeArrowheads="1"/>
          </p:cNvSpPr>
          <p:nvPr>
            <p:ph type="body" idx="1"/>
          </p:nvPr>
        </p:nvSpPr>
        <p:spPr/>
        <p:txBody>
          <a:bodyPr/>
          <a:lstStyle/>
          <a:p>
            <a:pPr eaLnBrk="1" hangingPunct="1">
              <a:lnSpc>
                <a:spcPct val="90000"/>
              </a:lnSpc>
            </a:pPr>
            <a:r>
              <a:rPr lang="nb-NO" smtClean="0"/>
              <a:t>Identifying stakeholders</a:t>
            </a:r>
          </a:p>
          <a:p>
            <a:pPr lvl="1" eaLnBrk="1" hangingPunct="1">
              <a:lnSpc>
                <a:spcPct val="90000"/>
              </a:lnSpc>
            </a:pPr>
            <a:r>
              <a:rPr lang="nb-NO" smtClean="0"/>
              <a:t>Levels and sectors</a:t>
            </a:r>
          </a:p>
          <a:p>
            <a:pPr lvl="2" eaLnBrk="1" hangingPunct="1">
              <a:lnSpc>
                <a:spcPct val="90000"/>
              </a:lnSpc>
            </a:pPr>
            <a:r>
              <a:rPr lang="nb-NO" smtClean="0"/>
              <a:t>Levels:  International, local, national</a:t>
            </a:r>
          </a:p>
          <a:p>
            <a:pPr lvl="2" eaLnBrk="1" hangingPunct="1">
              <a:lnSpc>
                <a:spcPct val="90000"/>
              </a:lnSpc>
            </a:pPr>
            <a:r>
              <a:rPr lang="nb-NO" smtClean="0"/>
              <a:t>Sectors:  Civil society, private/commercial, public</a:t>
            </a:r>
          </a:p>
          <a:p>
            <a:pPr lvl="1" eaLnBrk="1" hangingPunct="1">
              <a:lnSpc>
                <a:spcPct val="90000"/>
              </a:lnSpc>
            </a:pPr>
            <a:r>
              <a:rPr lang="nb-NO" smtClean="0"/>
              <a:t>Categories of stakeholders</a:t>
            </a:r>
          </a:p>
          <a:p>
            <a:pPr lvl="2" eaLnBrk="1" hangingPunct="1">
              <a:lnSpc>
                <a:spcPct val="90000"/>
              </a:lnSpc>
            </a:pPr>
            <a:r>
              <a:rPr lang="nb-NO" i="1" smtClean="0"/>
              <a:t>baprofiti</a:t>
            </a:r>
            <a:r>
              <a:rPr lang="nb-NO" smtClean="0"/>
              <a:t> (prophets), BONASA, clinics, </a:t>
            </a:r>
            <a:r>
              <a:rPr lang="nb-NO" i="1" smtClean="0"/>
              <a:t>dingaka</a:t>
            </a:r>
            <a:r>
              <a:rPr lang="nb-NO" smtClean="0"/>
              <a:t> (healers), District Councils, doctors, donors, health centers, hospitals, international NGOs, Ministries, NACA, national/local CSOs, pharmaceutical companies, research institutions</a:t>
            </a:r>
            <a:endParaRPr lang="en-GB" smtClean="0"/>
          </a:p>
        </p:txBody>
      </p:sp>
      <p:pic>
        <p:nvPicPr>
          <p:cNvPr id="17415"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Plassholder for dato 3"/>
          <p:cNvSpPr>
            <a:spLocks noGrp="1"/>
          </p:cNvSpPr>
          <p:nvPr>
            <p:ph type="dt" sz="quarter" idx="10"/>
          </p:nvPr>
        </p:nvSpPr>
        <p:spPr>
          <a:noFill/>
        </p:spPr>
        <p:txBody>
          <a:bodyPr/>
          <a:lstStyle/>
          <a:p>
            <a:r>
              <a:rPr lang="en-US" smtClean="0"/>
              <a:t>Swaabhimaan 2009 Nepal, 24-26 April</a:t>
            </a:r>
          </a:p>
        </p:txBody>
      </p:sp>
      <p:sp>
        <p:nvSpPr>
          <p:cNvPr id="18435" name="Plassholder for bunntekst 4"/>
          <p:cNvSpPr>
            <a:spLocks noGrp="1"/>
          </p:cNvSpPr>
          <p:nvPr>
            <p:ph type="ftr" sz="quarter" idx="11"/>
          </p:nvPr>
        </p:nvSpPr>
        <p:spPr>
          <a:noFill/>
        </p:spPr>
        <p:txBody>
          <a:bodyPr/>
          <a:lstStyle/>
          <a:p>
            <a:r>
              <a:rPr lang="en-US" smtClean="0"/>
              <a:t>Lars Soeftestad, Supras Consult, Norway</a:t>
            </a:r>
          </a:p>
        </p:txBody>
      </p:sp>
      <p:sp>
        <p:nvSpPr>
          <p:cNvPr id="18436" name="Plassholder for lysbildenummer 5"/>
          <p:cNvSpPr>
            <a:spLocks noGrp="1"/>
          </p:cNvSpPr>
          <p:nvPr>
            <p:ph type="sldNum" sz="quarter" idx="12"/>
          </p:nvPr>
        </p:nvSpPr>
        <p:spPr>
          <a:noFill/>
        </p:spPr>
        <p:txBody>
          <a:bodyPr/>
          <a:lstStyle/>
          <a:p>
            <a:fld id="{E2670AA2-D0DA-4136-A0E9-9A7A48CBA5B7}" type="slidenum">
              <a:rPr lang="en-US" smtClean="0"/>
              <a:pPr/>
              <a:t>17</a:t>
            </a:fld>
            <a:endParaRPr lang="en-US" smtClean="0"/>
          </a:p>
        </p:txBody>
      </p:sp>
      <p:sp>
        <p:nvSpPr>
          <p:cNvPr id="18437" name="Rectangle 2"/>
          <p:cNvSpPr>
            <a:spLocks noGrp="1" noChangeArrowheads="1"/>
          </p:cNvSpPr>
          <p:nvPr>
            <p:ph type="title"/>
          </p:nvPr>
        </p:nvSpPr>
        <p:spPr/>
        <p:txBody>
          <a:bodyPr/>
          <a:lstStyle/>
          <a:p>
            <a:pPr algn="r" eaLnBrk="1" hangingPunct="1"/>
            <a:r>
              <a:rPr lang="nb-NO" smtClean="0"/>
              <a:t>Case: Description, IX</a:t>
            </a:r>
            <a:br>
              <a:rPr lang="nb-NO" smtClean="0"/>
            </a:br>
            <a:endParaRPr lang="en-GB" sz="3200" smtClean="0"/>
          </a:p>
        </p:txBody>
      </p:sp>
      <p:sp>
        <p:nvSpPr>
          <p:cNvPr id="18438" name="Rectangle 3"/>
          <p:cNvSpPr>
            <a:spLocks noGrp="1" noChangeArrowheads="1"/>
          </p:cNvSpPr>
          <p:nvPr>
            <p:ph type="body" idx="1"/>
          </p:nvPr>
        </p:nvSpPr>
        <p:spPr/>
        <p:txBody>
          <a:bodyPr/>
          <a:lstStyle/>
          <a:p>
            <a:pPr eaLnBrk="1" hangingPunct="1"/>
            <a:r>
              <a:rPr lang="nb-NO" sz="2800" smtClean="0"/>
              <a:t>Identifying links between stakeholders</a:t>
            </a:r>
          </a:p>
          <a:p>
            <a:pPr eaLnBrk="1" hangingPunct="1"/>
            <a:r>
              <a:rPr lang="nb-NO" sz="2800" smtClean="0"/>
              <a:t>The resulting network</a:t>
            </a:r>
          </a:p>
          <a:p>
            <a:pPr lvl="1" eaLnBrk="1" hangingPunct="1"/>
            <a:r>
              <a:rPr lang="nb-NO" sz="2400" smtClean="0"/>
              <a:t>Centers of communication concentration</a:t>
            </a:r>
          </a:p>
          <a:p>
            <a:pPr lvl="2" eaLnBrk="1" hangingPunct="1"/>
            <a:r>
              <a:rPr lang="nb-NO" sz="2000" smtClean="0"/>
              <a:t>International level</a:t>
            </a:r>
          </a:p>
          <a:p>
            <a:pPr lvl="2" eaLnBrk="1" hangingPunct="1"/>
            <a:r>
              <a:rPr lang="en-GB" sz="2000" smtClean="0"/>
              <a:t>Facilitating / mediating</a:t>
            </a:r>
          </a:p>
          <a:p>
            <a:pPr lvl="2" eaLnBrk="1" hangingPunct="1"/>
            <a:r>
              <a:rPr lang="nb-NO" sz="2000" smtClean="0"/>
              <a:t>National level</a:t>
            </a:r>
          </a:p>
          <a:p>
            <a:pPr lvl="2" eaLnBrk="1" hangingPunct="1"/>
            <a:r>
              <a:rPr lang="nb-NO" sz="2000" smtClean="0"/>
              <a:t>Local level</a:t>
            </a:r>
          </a:p>
          <a:p>
            <a:pPr lvl="1" eaLnBrk="1" hangingPunct="1"/>
            <a:r>
              <a:rPr lang="en-GB" sz="2400" smtClean="0"/>
              <a:t>Types of stakeholder involvement</a:t>
            </a:r>
          </a:p>
          <a:p>
            <a:pPr lvl="2" eaLnBrk="1" hangingPunct="1"/>
            <a:r>
              <a:rPr lang="en-GB" sz="2000" smtClean="0"/>
              <a:t>Determining</a:t>
            </a:r>
          </a:p>
          <a:p>
            <a:pPr lvl="2" eaLnBrk="1" hangingPunct="1"/>
            <a:r>
              <a:rPr lang="en-GB" sz="2000" smtClean="0"/>
              <a:t>Recipient / end user</a:t>
            </a:r>
          </a:p>
        </p:txBody>
      </p:sp>
      <p:pic>
        <p:nvPicPr>
          <p:cNvPr id="18439" name="Bilde 6" descr="supras_sc1.gif"/>
          <p:cNvPicPr>
            <a:picLocks noChangeAspect="1"/>
          </p:cNvPicPr>
          <p:nvPr/>
        </p:nvPicPr>
        <p:blipFill>
          <a:blip r:embed="rId2"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ssholder for dato 3"/>
          <p:cNvSpPr>
            <a:spLocks noGrp="1"/>
          </p:cNvSpPr>
          <p:nvPr>
            <p:ph type="dt" sz="quarter" idx="10"/>
          </p:nvPr>
        </p:nvSpPr>
        <p:spPr>
          <a:noFill/>
        </p:spPr>
        <p:txBody>
          <a:bodyPr/>
          <a:lstStyle/>
          <a:p>
            <a:r>
              <a:rPr lang="en-US" smtClean="0"/>
              <a:t>Swaabhimaan 2009 Nepal, 24-26 April</a:t>
            </a:r>
          </a:p>
        </p:txBody>
      </p:sp>
      <p:sp>
        <p:nvSpPr>
          <p:cNvPr id="19459" name="Plassholder for bunntekst 4"/>
          <p:cNvSpPr>
            <a:spLocks noGrp="1"/>
          </p:cNvSpPr>
          <p:nvPr>
            <p:ph type="ftr" sz="quarter" idx="11"/>
          </p:nvPr>
        </p:nvSpPr>
        <p:spPr>
          <a:noFill/>
        </p:spPr>
        <p:txBody>
          <a:bodyPr/>
          <a:lstStyle/>
          <a:p>
            <a:r>
              <a:rPr lang="en-US" smtClean="0"/>
              <a:t>Lars Soeftestad, Supras Consult, Norway</a:t>
            </a:r>
          </a:p>
        </p:txBody>
      </p:sp>
      <p:sp>
        <p:nvSpPr>
          <p:cNvPr id="19460" name="Plassholder for lysbildenummer 5"/>
          <p:cNvSpPr>
            <a:spLocks noGrp="1"/>
          </p:cNvSpPr>
          <p:nvPr>
            <p:ph type="sldNum" sz="quarter" idx="12"/>
          </p:nvPr>
        </p:nvSpPr>
        <p:spPr>
          <a:noFill/>
        </p:spPr>
        <p:txBody>
          <a:bodyPr/>
          <a:lstStyle/>
          <a:p>
            <a:fld id="{945167D4-4863-45B6-B570-826CF8DA104B}" type="slidenum">
              <a:rPr lang="en-US" smtClean="0"/>
              <a:pPr/>
              <a:t>18</a:t>
            </a:fld>
            <a:endParaRPr lang="en-US" smtClean="0"/>
          </a:p>
        </p:txBody>
      </p:sp>
      <p:sp>
        <p:nvSpPr>
          <p:cNvPr id="19461" name="Rectangle 2"/>
          <p:cNvSpPr>
            <a:spLocks noGrp="1" noChangeArrowheads="1"/>
          </p:cNvSpPr>
          <p:nvPr>
            <p:ph type="title"/>
          </p:nvPr>
        </p:nvSpPr>
        <p:spPr/>
        <p:txBody>
          <a:bodyPr/>
          <a:lstStyle/>
          <a:p>
            <a:pPr algn="r" eaLnBrk="1" hangingPunct="1"/>
            <a:r>
              <a:rPr lang="nb-NO" smtClean="0"/>
              <a:t>Case: Analysis, I</a:t>
            </a:r>
            <a:br>
              <a:rPr lang="nb-NO" smtClean="0"/>
            </a:br>
            <a:endParaRPr lang="en-GB" sz="3200" smtClean="0"/>
          </a:p>
        </p:txBody>
      </p:sp>
      <p:sp>
        <p:nvSpPr>
          <p:cNvPr id="19462" name="Rectangle 3"/>
          <p:cNvSpPr>
            <a:spLocks noGrp="1" noChangeArrowheads="1"/>
          </p:cNvSpPr>
          <p:nvPr>
            <p:ph type="body" idx="1"/>
          </p:nvPr>
        </p:nvSpPr>
        <p:spPr/>
        <p:txBody>
          <a:bodyPr/>
          <a:lstStyle/>
          <a:p>
            <a:pPr eaLnBrk="1" hangingPunct="1">
              <a:lnSpc>
                <a:spcPct val="90000"/>
              </a:lnSpc>
            </a:pPr>
            <a:r>
              <a:rPr lang="nb-NO" sz="2800" smtClean="0"/>
              <a:t>Connecting stakeholders</a:t>
            </a:r>
            <a:endParaRPr lang="nb-NO" sz="1800" smtClean="0"/>
          </a:p>
          <a:p>
            <a:pPr lvl="1" eaLnBrk="1" hangingPunct="1">
              <a:lnSpc>
                <a:spcPct val="90000"/>
              </a:lnSpc>
            </a:pPr>
            <a:r>
              <a:rPr lang="nb-NO" sz="2400" smtClean="0"/>
              <a:t>Importance and influence </a:t>
            </a:r>
            <a:r>
              <a:rPr lang="nb-NO" sz="1600" smtClean="0"/>
              <a:t>(</a:t>
            </a:r>
            <a:r>
              <a:rPr lang="en-GB" sz="1600" smtClean="0">
                <a:cs typeface="Times New Roman" charset="0"/>
                <a:sym typeface="Symbol" pitchFamily="18" charset="2"/>
              </a:rPr>
              <a:t></a:t>
            </a:r>
            <a:r>
              <a:rPr lang="en-US" sz="1600" smtClean="0"/>
              <a:t> </a:t>
            </a:r>
            <a:r>
              <a:rPr lang="nb-NO" sz="1600" smtClean="0"/>
              <a:t>slide 19)</a:t>
            </a:r>
            <a:endParaRPr lang="nb-NO" sz="2400" smtClean="0"/>
          </a:p>
          <a:p>
            <a:pPr lvl="1" eaLnBrk="1" hangingPunct="1">
              <a:lnSpc>
                <a:spcPct val="90000"/>
              </a:lnSpc>
            </a:pPr>
            <a:r>
              <a:rPr lang="nb-NO" sz="2400" smtClean="0"/>
              <a:t>Who is connected to whom? </a:t>
            </a:r>
            <a:r>
              <a:rPr lang="nb-NO" sz="1600" smtClean="0"/>
              <a:t>(</a:t>
            </a:r>
            <a:r>
              <a:rPr lang="en-GB" sz="1600" smtClean="0">
                <a:cs typeface="Times New Roman" charset="0"/>
                <a:sym typeface="Symbol" pitchFamily="18" charset="2"/>
              </a:rPr>
              <a:t></a:t>
            </a:r>
            <a:r>
              <a:rPr lang="en-US" sz="1600" smtClean="0"/>
              <a:t> </a:t>
            </a:r>
            <a:r>
              <a:rPr lang="nb-NO" sz="1600" smtClean="0"/>
              <a:t>slide 20)</a:t>
            </a:r>
            <a:endParaRPr lang="nb-NO" sz="2400" smtClean="0"/>
          </a:p>
          <a:p>
            <a:pPr lvl="2" eaLnBrk="1" hangingPunct="1">
              <a:lnSpc>
                <a:spcPct val="90000"/>
              </a:lnSpc>
            </a:pPr>
            <a:r>
              <a:rPr lang="nb-NO" sz="2000" smtClean="0"/>
              <a:t>Analysing links:  Identifying the key stakeholders</a:t>
            </a:r>
          </a:p>
          <a:p>
            <a:pPr eaLnBrk="1" hangingPunct="1">
              <a:lnSpc>
                <a:spcPct val="90000"/>
              </a:lnSpc>
            </a:pPr>
            <a:r>
              <a:rPr lang="nb-NO" sz="2800" smtClean="0"/>
              <a:t>Stakeholders and use of ICTs  </a:t>
            </a:r>
            <a:r>
              <a:rPr lang="nb-NO" sz="1800" smtClean="0"/>
              <a:t>(</a:t>
            </a:r>
            <a:r>
              <a:rPr lang="en-GB" sz="1800" smtClean="0">
                <a:cs typeface="Times New Roman" charset="0"/>
                <a:sym typeface="Symbol" pitchFamily="18" charset="2"/>
              </a:rPr>
              <a:t></a:t>
            </a:r>
            <a:r>
              <a:rPr lang="en-US" sz="1800" smtClean="0"/>
              <a:t> </a:t>
            </a:r>
            <a:r>
              <a:rPr lang="nb-NO" sz="1800" smtClean="0"/>
              <a:t>slides 21-22)</a:t>
            </a:r>
          </a:p>
          <a:p>
            <a:pPr lvl="1" eaLnBrk="1" hangingPunct="1">
              <a:lnSpc>
                <a:spcPct val="90000"/>
              </a:lnSpc>
            </a:pPr>
            <a:r>
              <a:rPr lang="nb-NO" sz="2400" smtClean="0"/>
              <a:t>A clear pattern … </a:t>
            </a:r>
          </a:p>
          <a:p>
            <a:pPr eaLnBrk="1" hangingPunct="1">
              <a:lnSpc>
                <a:spcPct val="90000"/>
              </a:lnSpc>
            </a:pPr>
            <a:r>
              <a:rPr lang="nb-NO" sz="2800" smtClean="0"/>
              <a:t>Networks and sub-networks  </a:t>
            </a:r>
            <a:r>
              <a:rPr lang="nb-NO" sz="1800" smtClean="0"/>
              <a:t>(</a:t>
            </a:r>
            <a:r>
              <a:rPr lang="en-GB" sz="1800" smtClean="0">
                <a:cs typeface="Times New Roman" charset="0"/>
                <a:sym typeface="Symbol" pitchFamily="18" charset="2"/>
              </a:rPr>
              <a:t></a:t>
            </a:r>
            <a:r>
              <a:rPr lang="en-US" sz="1800" smtClean="0"/>
              <a:t> </a:t>
            </a:r>
            <a:r>
              <a:rPr lang="nb-NO" sz="1800" smtClean="0"/>
              <a:t>slide 23)</a:t>
            </a:r>
          </a:p>
          <a:p>
            <a:pPr lvl="1" eaLnBrk="1" hangingPunct="1">
              <a:lnSpc>
                <a:spcPct val="90000"/>
              </a:lnSpc>
            </a:pPr>
            <a:r>
              <a:rPr lang="nb-NO" sz="2400" smtClean="0"/>
              <a:t>Causes and explanatory factors	</a:t>
            </a:r>
          </a:p>
          <a:p>
            <a:pPr lvl="1" eaLnBrk="1" hangingPunct="1">
              <a:lnSpc>
                <a:spcPct val="90000"/>
              </a:lnSpc>
              <a:buFontTx/>
              <a:buNone/>
            </a:pPr>
            <a:endParaRPr lang="en-GB" sz="2400" smtClean="0"/>
          </a:p>
        </p:txBody>
      </p:sp>
      <p:pic>
        <p:nvPicPr>
          <p:cNvPr id="19463"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ssholder for dato 3"/>
          <p:cNvSpPr>
            <a:spLocks noGrp="1"/>
          </p:cNvSpPr>
          <p:nvPr>
            <p:ph type="dt" sz="quarter" idx="10"/>
          </p:nvPr>
        </p:nvSpPr>
        <p:spPr>
          <a:noFill/>
        </p:spPr>
        <p:txBody>
          <a:bodyPr/>
          <a:lstStyle/>
          <a:p>
            <a:r>
              <a:rPr lang="en-US" smtClean="0"/>
              <a:t>Swaabhimaan 2009 Nepal, 24-26 April</a:t>
            </a:r>
          </a:p>
        </p:txBody>
      </p:sp>
      <p:sp>
        <p:nvSpPr>
          <p:cNvPr id="20483" name="Plassholder for bunntekst 4"/>
          <p:cNvSpPr>
            <a:spLocks noGrp="1"/>
          </p:cNvSpPr>
          <p:nvPr>
            <p:ph type="ftr" sz="quarter" idx="11"/>
          </p:nvPr>
        </p:nvSpPr>
        <p:spPr>
          <a:noFill/>
        </p:spPr>
        <p:txBody>
          <a:bodyPr/>
          <a:lstStyle/>
          <a:p>
            <a:r>
              <a:rPr lang="en-US" smtClean="0"/>
              <a:t>Lars Soeftestad, Supras Consult, Norway</a:t>
            </a:r>
          </a:p>
        </p:txBody>
      </p:sp>
      <p:sp>
        <p:nvSpPr>
          <p:cNvPr id="20484" name="Plassholder for lysbildenummer 5"/>
          <p:cNvSpPr>
            <a:spLocks noGrp="1"/>
          </p:cNvSpPr>
          <p:nvPr>
            <p:ph type="sldNum" sz="quarter" idx="12"/>
          </p:nvPr>
        </p:nvSpPr>
        <p:spPr>
          <a:noFill/>
        </p:spPr>
        <p:txBody>
          <a:bodyPr/>
          <a:lstStyle/>
          <a:p>
            <a:fld id="{D27F21FE-C8D9-4175-948B-C455DD16A652}" type="slidenum">
              <a:rPr lang="en-US" smtClean="0"/>
              <a:pPr/>
              <a:t>19</a:t>
            </a:fld>
            <a:endParaRPr lang="en-US" smtClean="0"/>
          </a:p>
        </p:txBody>
      </p:sp>
      <p:sp>
        <p:nvSpPr>
          <p:cNvPr id="20485" name="Rectangle 2"/>
          <p:cNvSpPr>
            <a:spLocks noGrp="1" noChangeArrowheads="1"/>
          </p:cNvSpPr>
          <p:nvPr>
            <p:ph type="title"/>
          </p:nvPr>
        </p:nvSpPr>
        <p:spPr/>
        <p:txBody>
          <a:bodyPr/>
          <a:lstStyle/>
          <a:p>
            <a:pPr algn="r" eaLnBrk="1" hangingPunct="1"/>
            <a:r>
              <a:rPr lang="nb-NO" smtClean="0"/>
              <a:t>Case: Analysis, II</a:t>
            </a:r>
            <a:br>
              <a:rPr lang="nb-NO" smtClean="0"/>
            </a:br>
            <a:r>
              <a:rPr lang="nb-NO" sz="2800" smtClean="0"/>
              <a:t>Stakeholders: rel. importance &amp; influence</a:t>
            </a:r>
            <a:endParaRPr lang="en-US" sz="2800" smtClean="0"/>
          </a:p>
        </p:txBody>
      </p:sp>
      <p:graphicFrame>
        <p:nvGraphicFramePr>
          <p:cNvPr id="36987" name="Group 123"/>
          <p:cNvGraphicFramePr>
            <a:graphicFrameLocks noGrp="1"/>
          </p:cNvGraphicFramePr>
          <p:nvPr>
            <p:ph type="tbl" idx="1"/>
          </p:nvPr>
        </p:nvGraphicFramePr>
        <p:xfrm>
          <a:off x="685800" y="1905000"/>
          <a:ext cx="7772400" cy="3352800"/>
        </p:xfrm>
        <a:graphic>
          <a:graphicData uri="http://schemas.openxmlformats.org/drawingml/2006/table">
            <a:tbl>
              <a:tblPr/>
              <a:tblGrid>
                <a:gridCol w="1524000"/>
                <a:gridCol w="914400"/>
                <a:gridCol w="1371600"/>
                <a:gridCol w="1371600"/>
                <a:gridCol w="2590800"/>
              </a:tblGrid>
              <a:tr h="381000">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Influence of stakeholders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Importance of stakeholders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0960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Un-known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Little/no importance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Some importance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Significant importance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Unknown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Little/no influence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Civil society org. (CSOs)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The poor/ill, Local govt., </a:t>
                      </a:r>
                      <a:r>
                        <a:rPr kumimoji="0" lang="en-US" sz="1800" b="0" i="1" u="none" strike="noStrike" cap="none" normalizeH="0" baseline="0" dirty="0" err="1" smtClean="0">
                          <a:ln>
                            <a:noFill/>
                          </a:ln>
                          <a:solidFill>
                            <a:schemeClr val="tx1"/>
                          </a:solidFill>
                          <a:effectLst/>
                          <a:latin typeface="Times New Roman" charset="0"/>
                        </a:rPr>
                        <a:t>Dingaka</a:t>
                      </a:r>
                      <a:r>
                        <a:rPr kumimoji="0" lang="en-US" sz="1800" b="0" i="0" u="none" strike="noStrike" cap="none" normalizeH="0" baseline="0" dirty="0" smtClean="0">
                          <a:ln>
                            <a:noFill/>
                          </a:ln>
                          <a:solidFill>
                            <a:schemeClr val="tx1"/>
                          </a:solidFill>
                          <a:effectLst/>
                          <a:latin typeface="Times New Roman" charset="0"/>
                        </a:rPr>
                        <a:t>, </a:t>
                      </a:r>
                      <a:r>
                        <a:rPr kumimoji="0" lang="en-US" sz="1800" b="0" i="1" u="none" strike="noStrike" cap="none" normalizeH="0" baseline="0" dirty="0" err="1" smtClean="0">
                          <a:ln>
                            <a:noFill/>
                          </a:ln>
                          <a:solidFill>
                            <a:schemeClr val="tx1"/>
                          </a:solidFill>
                          <a:effectLst/>
                          <a:latin typeface="Times New Roman" charset="0"/>
                        </a:rPr>
                        <a:t>Baprofiti</a:t>
                      </a:r>
                      <a:r>
                        <a:rPr kumimoji="0" lang="en-US" sz="1800" b="0" i="0" u="none" strike="noStrike" cap="none" normalizeH="0" baseline="0" dirty="0" smtClean="0">
                          <a:ln>
                            <a:noFill/>
                          </a:ln>
                          <a:solidFill>
                            <a:schemeClr val="tx1"/>
                          </a:solidFill>
                          <a:effectLst/>
                          <a:latin typeface="Times New Roman" charset="0"/>
                        </a:rPr>
                        <a:t>, CSOs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3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Some influence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38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Significant influence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Donors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Govt., Donors, Intl. expertise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0526"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Plassholder for dato 3"/>
          <p:cNvSpPr>
            <a:spLocks noGrp="1"/>
          </p:cNvSpPr>
          <p:nvPr>
            <p:ph type="dt" sz="quarter" idx="10"/>
          </p:nvPr>
        </p:nvSpPr>
        <p:spPr>
          <a:noFill/>
        </p:spPr>
        <p:txBody>
          <a:bodyPr/>
          <a:lstStyle/>
          <a:p>
            <a:r>
              <a:rPr lang="en-US" smtClean="0"/>
              <a:t>Swaabhimaan 2009 Nepal, 24-26 April</a:t>
            </a:r>
          </a:p>
        </p:txBody>
      </p:sp>
      <p:sp>
        <p:nvSpPr>
          <p:cNvPr id="3075" name="Plassholder for bunntekst 4"/>
          <p:cNvSpPr>
            <a:spLocks noGrp="1"/>
          </p:cNvSpPr>
          <p:nvPr>
            <p:ph type="ftr" sz="quarter" idx="11"/>
          </p:nvPr>
        </p:nvSpPr>
        <p:spPr>
          <a:noFill/>
        </p:spPr>
        <p:txBody>
          <a:bodyPr/>
          <a:lstStyle/>
          <a:p>
            <a:r>
              <a:rPr lang="en-US" smtClean="0"/>
              <a:t>Lars Soeftestad, Supras Consult, Norway</a:t>
            </a:r>
          </a:p>
        </p:txBody>
      </p:sp>
      <p:sp>
        <p:nvSpPr>
          <p:cNvPr id="3076" name="Plassholder for lysbildenummer 5"/>
          <p:cNvSpPr>
            <a:spLocks noGrp="1"/>
          </p:cNvSpPr>
          <p:nvPr>
            <p:ph type="sldNum" sz="quarter" idx="12"/>
          </p:nvPr>
        </p:nvSpPr>
        <p:spPr>
          <a:noFill/>
        </p:spPr>
        <p:txBody>
          <a:bodyPr/>
          <a:lstStyle/>
          <a:p>
            <a:fld id="{4D892A4F-EA5F-402F-94E3-E03A405AE231}" type="slidenum">
              <a:rPr lang="en-US" smtClean="0"/>
              <a:pPr/>
              <a:t>2</a:t>
            </a:fld>
            <a:endParaRPr lang="en-US" smtClean="0"/>
          </a:p>
        </p:txBody>
      </p:sp>
      <p:sp>
        <p:nvSpPr>
          <p:cNvPr id="3077" name="Rectangle 2"/>
          <p:cNvSpPr>
            <a:spLocks noGrp="1" noChangeArrowheads="1"/>
          </p:cNvSpPr>
          <p:nvPr>
            <p:ph type="title"/>
          </p:nvPr>
        </p:nvSpPr>
        <p:spPr/>
        <p:txBody>
          <a:bodyPr/>
          <a:lstStyle/>
          <a:p>
            <a:pPr algn="r" eaLnBrk="1" hangingPunct="1"/>
            <a:r>
              <a:rPr lang="en-US" smtClean="0"/>
              <a:t>Content</a:t>
            </a:r>
            <a:br>
              <a:rPr lang="en-US" smtClean="0"/>
            </a:br>
            <a:endParaRPr lang="en-US" sz="3200" smtClean="0"/>
          </a:p>
        </p:txBody>
      </p:sp>
      <p:sp>
        <p:nvSpPr>
          <p:cNvPr id="3078" name="Rectangle 3"/>
          <p:cNvSpPr>
            <a:spLocks noGrp="1" noChangeArrowheads="1"/>
          </p:cNvSpPr>
          <p:nvPr>
            <p:ph type="body" idx="1"/>
          </p:nvPr>
        </p:nvSpPr>
        <p:spPr/>
        <p:txBody>
          <a:bodyPr/>
          <a:lstStyle/>
          <a:p>
            <a:pPr eaLnBrk="1" hangingPunct="1"/>
            <a:r>
              <a:rPr lang="en-US" sz="2800" smtClean="0"/>
              <a:t>Abstract</a:t>
            </a:r>
          </a:p>
          <a:p>
            <a:pPr eaLnBrk="1" hangingPunct="1"/>
            <a:r>
              <a:rPr lang="en-US" sz="2800" smtClean="0"/>
              <a:t>Theses</a:t>
            </a:r>
          </a:p>
          <a:p>
            <a:pPr eaLnBrk="1" hangingPunct="1"/>
            <a:r>
              <a:rPr lang="en-US" sz="2800" smtClean="0"/>
              <a:t>Communication, Knowledge, Knowledge systems, and Knowledge management</a:t>
            </a:r>
          </a:p>
          <a:p>
            <a:pPr eaLnBrk="1" hangingPunct="1"/>
            <a:r>
              <a:rPr lang="en-US" sz="2800" smtClean="0"/>
              <a:t>Networks and network analysis:  A network model</a:t>
            </a:r>
          </a:p>
          <a:p>
            <a:pPr eaLnBrk="1" hangingPunct="1"/>
            <a:r>
              <a:rPr lang="en-US" sz="2800" smtClean="0"/>
              <a:t>Case: HIV/AIDS sector in Botswana, Description</a:t>
            </a:r>
          </a:p>
          <a:p>
            <a:pPr eaLnBrk="1" hangingPunct="1"/>
            <a:r>
              <a:rPr lang="en-US" sz="2800" smtClean="0"/>
              <a:t>Case: HIV/AIDS sector in Botswana, Analysis</a:t>
            </a:r>
          </a:p>
          <a:p>
            <a:pPr eaLnBrk="1" hangingPunct="1"/>
            <a:r>
              <a:rPr lang="en-US" sz="2800" smtClean="0"/>
              <a:t>Conclusions</a:t>
            </a:r>
          </a:p>
        </p:txBody>
      </p:sp>
      <p:pic>
        <p:nvPicPr>
          <p:cNvPr id="3079" name="Bilde 6" descr="supras_sc1.gif"/>
          <p:cNvPicPr>
            <a:picLocks noChangeAspect="1"/>
          </p:cNvPicPr>
          <p:nvPr/>
        </p:nvPicPr>
        <p:blipFill>
          <a:blip r:embed="rId2"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Plassholder for dato 3"/>
          <p:cNvSpPr>
            <a:spLocks noGrp="1"/>
          </p:cNvSpPr>
          <p:nvPr>
            <p:ph type="dt" sz="quarter" idx="10"/>
          </p:nvPr>
        </p:nvSpPr>
        <p:spPr>
          <a:noFill/>
        </p:spPr>
        <p:txBody>
          <a:bodyPr/>
          <a:lstStyle/>
          <a:p>
            <a:r>
              <a:rPr lang="en-US" smtClean="0"/>
              <a:t>Swaabhimaan 2009 Nepal, 24-26 April</a:t>
            </a:r>
          </a:p>
        </p:txBody>
      </p:sp>
      <p:sp>
        <p:nvSpPr>
          <p:cNvPr id="21507" name="Plassholder for bunntekst 4"/>
          <p:cNvSpPr>
            <a:spLocks noGrp="1"/>
          </p:cNvSpPr>
          <p:nvPr>
            <p:ph type="ftr" sz="quarter" idx="11"/>
          </p:nvPr>
        </p:nvSpPr>
        <p:spPr>
          <a:noFill/>
        </p:spPr>
        <p:txBody>
          <a:bodyPr/>
          <a:lstStyle/>
          <a:p>
            <a:r>
              <a:rPr lang="en-US" smtClean="0"/>
              <a:t>Lars Soeftestad, Supras Consult, Norway</a:t>
            </a:r>
          </a:p>
        </p:txBody>
      </p:sp>
      <p:sp>
        <p:nvSpPr>
          <p:cNvPr id="21508" name="Plassholder for lysbildenummer 5"/>
          <p:cNvSpPr>
            <a:spLocks noGrp="1"/>
          </p:cNvSpPr>
          <p:nvPr>
            <p:ph type="sldNum" sz="quarter" idx="12"/>
          </p:nvPr>
        </p:nvSpPr>
        <p:spPr>
          <a:noFill/>
        </p:spPr>
        <p:txBody>
          <a:bodyPr/>
          <a:lstStyle/>
          <a:p>
            <a:fld id="{882EDE18-886E-4351-9394-97039912836E}" type="slidenum">
              <a:rPr lang="en-US" smtClean="0"/>
              <a:pPr/>
              <a:t>20</a:t>
            </a:fld>
            <a:endParaRPr lang="en-US" smtClean="0"/>
          </a:p>
        </p:txBody>
      </p:sp>
      <p:sp>
        <p:nvSpPr>
          <p:cNvPr id="21509" name="Rectangle 2"/>
          <p:cNvSpPr>
            <a:spLocks noGrp="1" noChangeArrowheads="1"/>
          </p:cNvSpPr>
          <p:nvPr>
            <p:ph type="title"/>
          </p:nvPr>
        </p:nvSpPr>
        <p:spPr/>
        <p:txBody>
          <a:bodyPr/>
          <a:lstStyle/>
          <a:p>
            <a:pPr algn="r" eaLnBrk="1" hangingPunct="1"/>
            <a:r>
              <a:rPr lang="nb-NO" smtClean="0"/>
              <a:t>Case: Analysis, III</a:t>
            </a:r>
            <a:br>
              <a:rPr lang="nb-NO" smtClean="0"/>
            </a:br>
            <a:r>
              <a:rPr lang="nb-NO" sz="2800" smtClean="0"/>
              <a:t>Who is connected to whom?</a:t>
            </a:r>
            <a:endParaRPr lang="en-US" sz="2800" smtClean="0"/>
          </a:p>
        </p:txBody>
      </p:sp>
      <p:sp>
        <p:nvSpPr>
          <p:cNvPr id="21510" name="Rectangle 3"/>
          <p:cNvSpPr>
            <a:spLocks noGrp="1" noChangeArrowheads="1"/>
          </p:cNvSpPr>
          <p:nvPr>
            <p:ph type="body" idx="1"/>
          </p:nvPr>
        </p:nvSpPr>
        <p:spPr/>
        <p:txBody>
          <a:bodyPr/>
          <a:lstStyle/>
          <a:p>
            <a:pPr eaLnBrk="1" hangingPunct="1">
              <a:buFontTx/>
              <a:buNone/>
            </a:pPr>
            <a:endParaRPr lang="en-US" smtClean="0"/>
          </a:p>
        </p:txBody>
      </p:sp>
      <p:sp>
        <p:nvSpPr>
          <p:cNvPr id="21511" name="Oval 4"/>
          <p:cNvSpPr>
            <a:spLocks noChangeArrowheads="1"/>
          </p:cNvSpPr>
          <p:nvPr/>
        </p:nvSpPr>
        <p:spPr bwMode="auto">
          <a:xfrm>
            <a:off x="4953000" y="4114800"/>
            <a:ext cx="2438400" cy="838200"/>
          </a:xfrm>
          <a:prstGeom prst="ellipse">
            <a:avLst/>
          </a:prstGeom>
          <a:solidFill>
            <a:schemeClr val="accent1"/>
          </a:solidFill>
          <a:ln w="9525">
            <a:solidFill>
              <a:schemeClr val="tx1"/>
            </a:solidFill>
            <a:round/>
            <a:headEnd/>
            <a:tailEnd/>
          </a:ln>
        </p:spPr>
        <p:txBody>
          <a:bodyPr wrap="none" anchor="ctr"/>
          <a:lstStyle/>
          <a:p>
            <a:pPr algn="ctr"/>
            <a:r>
              <a:rPr lang="en-US" sz="2000"/>
              <a:t>Botswana-Harvard</a:t>
            </a:r>
          </a:p>
          <a:p>
            <a:pPr algn="ctr"/>
            <a:r>
              <a:rPr lang="en-US" sz="2000"/>
              <a:t>AIDS Partnership</a:t>
            </a:r>
          </a:p>
        </p:txBody>
      </p:sp>
      <p:sp>
        <p:nvSpPr>
          <p:cNvPr id="21512" name="Oval 7"/>
          <p:cNvSpPr>
            <a:spLocks noChangeArrowheads="1"/>
          </p:cNvSpPr>
          <p:nvPr/>
        </p:nvSpPr>
        <p:spPr bwMode="auto">
          <a:xfrm>
            <a:off x="2133600" y="4343400"/>
            <a:ext cx="914400" cy="381000"/>
          </a:xfrm>
          <a:prstGeom prst="ellipse">
            <a:avLst/>
          </a:prstGeom>
          <a:solidFill>
            <a:schemeClr val="accent1"/>
          </a:solidFill>
          <a:ln w="9525">
            <a:solidFill>
              <a:schemeClr val="tx1"/>
            </a:solidFill>
            <a:round/>
            <a:headEnd/>
            <a:tailEnd/>
          </a:ln>
        </p:spPr>
        <p:txBody>
          <a:bodyPr wrap="none" anchor="ctr"/>
          <a:lstStyle/>
          <a:p>
            <a:pPr algn="ctr"/>
            <a:r>
              <a:rPr lang="en-US" sz="2000"/>
              <a:t>NACA</a:t>
            </a:r>
          </a:p>
        </p:txBody>
      </p:sp>
      <p:sp>
        <p:nvSpPr>
          <p:cNvPr id="21513" name="Text Box 9"/>
          <p:cNvSpPr txBox="1">
            <a:spLocks noChangeArrowheads="1"/>
          </p:cNvSpPr>
          <p:nvPr/>
        </p:nvSpPr>
        <p:spPr bwMode="auto">
          <a:xfrm>
            <a:off x="2155825" y="3300413"/>
            <a:ext cx="927100" cy="641350"/>
          </a:xfrm>
          <a:prstGeom prst="rect">
            <a:avLst/>
          </a:prstGeom>
          <a:noFill/>
          <a:ln w="9525">
            <a:noFill/>
            <a:miter lim="800000"/>
            <a:headEnd/>
            <a:tailEnd/>
          </a:ln>
        </p:spPr>
        <p:txBody>
          <a:bodyPr wrap="none">
            <a:spAutoFit/>
          </a:bodyPr>
          <a:lstStyle/>
          <a:p>
            <a:pPr algn="ctr"/>
            <a:r>
              <a:rPr lang="en-US" sz="1800"/>
              <a:t>Min. of </a:t>
            </a:r>
          </a:p>
          <a:p>
            <a:pPr algn="ctr"/>
            <a:r>
              <a:rPr lang="en-US" sz="1800"/>
              <a:t>Health</a:t>
            </a:r>
          </a:p>
        </p:txBody>
      </p:sp>
      <p:sp>
        <p:nvSpPr>
          <p:cNvPr id="21514" name="Text Box 10"/>
          <p:cNvSpPr txBox="1">
            <a:spLocks noChangeArrowheads="1"/>
          </p:cNvSpPr>
          <p:nvPr/>
        </p:nvSpPr>
        <p:spPr bwMode="auto">
          <a:xfrm>
            <a:off x="2063750" y="2386013"/>
            <a:ext cx="1085850" cy="641350"/>
          </a:xfrm>
          <a:prstGeom prst="rect">
            <a:avLst/>
          </a:prstGeom>
          <a:noFill/>
          <a:ln w="9525">
            <a:noFill/>
            <a:miter lim="800000"/>
            <a:headEnd/>
            <a:tailEnd/>
          </a:ln>
        </p:spPr>
        <p:txBody>
          <a:bodyPr wrap="none">
            <a:spAutoFit/>
          </a:bodyPr>
          <a:lstStyle/>
          <a:p>
            <a:pPr algn="ctr"/>
            <a:r>
              <a:rPr lang="en-US" sz="1800"/>
              <a:t>Govt. of</a:t>
            </a:r>
          </a:p>
          <a:p>
            <a:pPr algn="ctr"/>
            <a:r>
              <a:rPr lang="en-US" sz="1800"/>
              <a:t>Botswana</a:t>
            </a:r>
          </a:p>
        </p:txBody>
      </p:sp>
      <p:sp>
        <p:nvSpPr>
          <p:cNvPr id="21515" name="Text Box 11"/>
          <p:cNvSpPr txBox="1">
            <a:spLocks noChangeArrowheads="1"/>
          </p:cNvSpPr>
          <p:nvPr/>
        </p:nvSpPr>
        <p:spPr bwMode="auto">
          <a:xfrm>
            <a:off x="609600" y="1828800"/>
            <a:ext cx="1035050" cy="366713"/>
          </a:xfrm>
          <a:prstGeom prst="rect">
            <a:avLst/>
          </a:prstGeom>
          <a:noFill/>
          <a:ln w="9525">
            <a:noFill/>
            <a:miter lim="800000"/>
            <a:headEnd/>
            <a:tailEnd/>
          </a:ln>
        </p:spPr>
        <p:txBody>
          <a:bodyPr wrap="none">
            <a:spAutoFit/>
          </a:bodyPr>
          <a:lstStyle/>
          <a:p>
            <a:r>
              <a:rPr lang="en-US" sz="1800"/>
              <a:t>President</a:t>
            </a:r>
          </a:p>
        </p:txBody>
      </p:sp>
      <p:sp>
        <p:nvSpPr>
          <p:cNvPr id="21516" name="Text Box 12"/>
          <p:cNvSpPr txBox="1">
            <a:spLocks noChangeArrowheads="1"/>
          </p:cNvSpPr>
          <p:nvPr/>
        </p:nvSpPr>
        <p:spPr bwMode="auto">
          <a:xfrm>
            <a:off x="533400" y="4824413"/>
            <a:ext cx="1219200" cy="641350"/>
          </a:xfrm>
          <a:prstGeom prst="rect">
            <a:avLst/>
          </a:prstGeom>
          <a:noFill/>
          <a:ln w="9525">
            <a:noFill/>
            <a:miter lim="800000"/>
            <a:headEnd/>
            <a:tailEnd/>
          </a:ln>
        </p:spPr>
        <p:txBody>
          <a:bodyPr wrap="none">
            <a:spAutoFit/>
          </a:bodyPr>
          <a:lstStyle/>
          <a:p>
            <a:pPr algn="ctr"/>
            <a:r>
              <a:rPr lang="en-US" sz="1800"/>
              <a:t>Hospitals,</a:t>
            </a:r>
          </a:p>
          <a:p>
            <a:pPr algn="ctr"/>
            <a:r>
              <a:rPr lang="en-US" sz="1800"/>
              <a:t>clinics, etc.</a:t>
            </a:r>
          </a:p>
        </p:txBody>
      </p:sp>
      <p:sp>
        <p:nvSpPr>
          <p:cNvPr id="21517" name="Text Box 13"/>
          <p:cNvSpPr txBox="1">
            <a:spLocks noChangeArrowheads="1"/>
          </p:cNvSpPr>
          <p:nvPr/>
        </p:nvSpPr>
        <p:spPr bwMode="auto">
          <a:xfrm>
            <a:off x="2559050" y="5881688"/>
            <a:ext cx="717550" cy="366712"/>
          </a:xfrm>
          <a:prstGeom prst="rect">
            <a:avLst/>
          </a:prstGeom>
          <a:noFill/>
          <a:ln w="9525">
            <a:noFill/>
            <a:miter lim="800000"/>
            <a:headEnd/>
            <a:tailEnd/>
          </a:ln>
        </p:spPr>
        <p:txBody>
          <a:bodyPr wrap="none">
            <a:spAutoFit/>
          </a:bodyPr>
          <a:lstStyle/>
          <a:p>
            <a:r>
              <a:rPr lang="en-US" sz="1800"/>
              <a:t>CSOs</a:t>
            </a:r>
          </a:p>
        </p:txBody>
      </p:sp>
      <p:sp>
        <p:nvSpPr>
          <p:cNvPr id="21518" name="Text Box 14"/>
          <p:cNvSpPr txBox="1">
            <a:spLocks noChangeArrowheads="1"/>
          </p:cNvSpPr>
          <p:nvPr/>
        </p:nvSpPr>
        <p:spPr bwMode="auto">
          <a:xfrm>
            <a:off x="1111250" y="5699125"/>
            <a:ext cx="184150" cy="396875"/>
          </a:xfrm>
          <a:prstGeom prst="rect">
            <a:avLst/>
          </a:prstGeom>
          <a:noFill/>
          <a:ln w="9525">
            <a:noFill/>
            <a:miter lim="800000"/>
            <a:headEnd/>
            <a:tailEnd/>
          </a:ln>
        </p:spPr>
        <p:txBody>
          <a:bodyPr wrap="none">
            <a:spAutoFit/>
          </a:bodyPr>
          <a:lstStyle/>
          <a:p>
            <a:endParaRPr lang="en-US" sz="2000"/>
          </a:p>
        </p:txBody>
      </p:sp>
      <p:sp>
        <p:nvSpPr>
          <p:cNvPr id="21519" name="Text Box 15"/>
          <p:cNvSpPr txBox="1">
            <a:spLocks noChangeArrowheads="1"/>
          </p:cNvSpPr>
          <p:nvPr/>
        </p:nvSpPr>
        <p:spPr bwMode="auto">
          <a:xfrm rot="1111731">
            <a:off x="336550" y="5683250"/>
            <a:ext cx="1720850" cy="336550"/>
          </a:xfrm>
          <a:prstGeom prst="rect">
            <a:avLst/>
          </a:prstGeom>
          <a:noFill/>
          <a:ln w="9525">
            <a:noFill/>
            <a:miter lim="800000"/>
            <a:headEnd/>
            <a:tailEnd/>
          </a:ln>
        </p:spPr>
        <p:txBody>
          <a:bodyPr>
            <a:spAutoFit/>
          </a:bodyPr>
          <a:lstStyle/>
          <a:p>
            <a:r>
              <a:rPr lang="en-US" sz="1600">
                <a:latin typeface="Verdana" pitchFamily="34" charset="0"/>
              </a:rPr>
              <a:t>LOCAL LEVEL </a:t>
            </a:r>
          </a:p>
        </p:txBody>
      </p:sp>
      <p:sp>
        <p:nvSpPr>
          <p:cNvPr id="21520" name="Line 18"/>
          <p:cNvSpPr>
            <a:spLocks noChangeShapeType="1"/>
          </p:cNvSpPr>
          <p:nvPr/>
        </p:nvSpPr>
        <p:spPr bwMode="auto">
          <a:xfrm>
            <a:off x="609600" y="4267200"/>
            <a:ext cx="3657600" cy="1676400"/>
          </a:xfrm>
          <a:prstGeom prst="line">
            <a:avLst/>
          </a:prstGeom>
          <a:noFill/>
          <a:ln w="76200">
            <a:solidFill>
              <a:schemeClr val="tx1"/>
            </a:solidFill>
            <a:prstDash val="dash"/>
            <a:round/>
            <a:headEnd/>
            <a:tailEnd/>
          </a:ln>
        </p:spPr>
        <p:txBody>
          <a:bodyPr/>
          <a:lstStyle/>
          <a:p>
            <a:endParaRPr lang="en-US"/>
          </a:p>
        </p:txBody>
      </p:sp>
      <p:sp>
        <p:nvSpPr>
          <p:cNvPr id="21521" name="Text Box 19"/>
          <p:cNvSpPr txBox="1">
            <a:spLocks noChangeArrowheads="1"/>
          </p:cNvSpPr>
          <p:nvPr/>
        </p:nvSpPr>
        <p:spPr bwMode="auto">
          <a:xfrm rot="-1898135">
            <a:off x="-7938" y="3278188"/>
            <a:ext cx="1676401" cy="336550"/>
          </a:xfrm>
          <a:prstGeom prst="rect">
            <a:avLst/>
          </a:prstGeom>
          <a:noFill/>
          <a:ln w="9525">
            <a:noFill/>
            <a:miter lim="800000"/>
            <a:headEnd/>
            <a:tailEnd/>
          </a:ln>
        </p:spPr>
        <p:txBody>
          <a:bodyPr>
            <a:spAutoFit/>
          </a:bodyPr>
          <a:lstStyle/>
          <a:p>
            <a:r>
              <a:rPr lang="en-US" sz="1600">
                <a:latin typeface="Verdana" pitchFamily="34" charset="0"/>
              </a:rPr>
              <a:t>NATL. LEVEL</a:t>
            </a:r>
          </a:p>
        </p:txBody>
      </p:sp>
      <p:sp>
        <p:nvSpPr>
          <p:cNvPr id="21522" name="Text Box 21"/>
          <p:cNvSpPr txBox="1">
            <a:spLocks noChangeArrowheads="1"/>
          </p:cNvSpPr>
          <p:nvPr/>
        </p:nvSpPr>
        <p:spPr bwMode="auto">
          <a:xfrm>
            <a:off x="3579813" y="3205163"/>
            <a:ext cx="1524000" cy="641350"/>
          </a:xfrm>
          <a:prstGeom prst="rect">
            <a:avLst/>
          </a:prstGeom>
          <a:noFill/>
          <a:ln w="9525">
            <a:noFill/>
            <a:miter lim="800000"/>
            <a:headEnd/>
            <a:tailEnd/>
          </a:ln>
        </p:spPr>
        <p:txBody>
          <a:bodyPr wrap="none">
            <a:spAutoFit/>
          </a:bodyPr>
          <a:lstStyle/>
          <a:p>
            <a:pPr algn="ctr"/>
            <a:r>
              <a:rPr lang="en-US" sz="1800"/>
              <a:t>Harvard AIDS</a:t>
            </a:r>
          </a:p>
          <a:p>
            <a:pPr algn="ctr"/>
            <a:r>
              <a:rPr lang="en-US" sz="1800"/>
              <a:t>Institute</a:t>
            </a:r>
          </a:p>
        </p:txBody>
      </p:sp>
      <p:sp>
        <p:nvSpPr>
          <p:cNvPr id="21523" name="Text Box 22"/>
          <p:cNvSpPr txBox="1">
            <a:spLocks noChangeArrowheads="1"/>
          </p:cNvSpPr>
          <p:nvPr/>
        </p:nvSpPr>
        <p:spPr bwMode="auto">
          <a:xfrm>
            <a:off x="4022725" y="2514600"/>
            <a:ext cx="1866900" cy="641350"/>
          </a:xfrm>
          <a:prstGeom prst="rect">
            <a:avLst/>
          </a:prstGeom>
          <a:noFill/>
          <a:ln w="9525">
            <a:noFill/>
            <a:miter lim="800000"/>
            <a:headEnd/>
            <a:tailEnd/>
          </a:ln>
        </p:spPr>
        <p:txBody>
          <a:bodyPr wrap="none">
            <a:spAutoFit/>
          </a:bodyPr>
          <a:lstStyle/>
          <a:p>
            <a:pPr algn="ctr"/>
            <a:r>
              <a:rPr lang="en-US" sz="1800"/>
              <a:t>US Military HIV</a:t>
            </a:r>
          </a:p>
          <a:p>
            <a:pPr algn="ctr"/>
            <a:r>
              <a:rPr lang="en-US" sz="1800"/>
              <a:t>Research Program</a:t>
            </a:r>
          </a:p>
        </p:txBody>
      </p:sp>
      <p:sp>
        <p:nvSpPr>
          <p:cNvPr id="21524" name="Text Box 23"/>
          <p:cNvSpPr txBox="1">
            <a:spLocks noChangeArrowheads="1"/>
          </p:cNvSpPr>
          <p:nvPr/>
        </p:nvSpPr>
        <p:spPr bwMode="auto">
          <a:xfrm>
            <a:off x="5499100" y="1828800"/>
            <a:ext cx="1365250" cy="641350"/>
          </a:xfrm>
          <a:prstGeom prst="rect">
            <a:avLst/>
          </a:prstGeom>
          <a:noFill/>
          <a:ln w="9525">
            <a:noFill/>
            <a:miter lim="800000"/>
            <a:headEnd/>
            <a:tailEnd/>
          </a:ln>
        </p:spPr>
        <p:txBody>
          <a:bodyPr wrap="none">
            <a:spAutoFit/>
          </a:bodyPr>
          <a:lstStyle/>
          <a:p>
            <a:pPr algn="ctr"/>
            <a:r>
              <a:rPr lang="en-US" sz="1800"/>
              <a:t>GlaxoSmith-</a:t>
            </a:r>
          </a:p>
          <a:p>
            <a:pPr algn="ctr"/>
            <a:r>
              <a:rPr lang="en-US" sz="1800"/>
              <a:t>Kleine</a:t>
            </a:r>
          </a:p>
        </p:txBody>
      </p:sp>
      <p:sp>
        <p:nvSpPr>
          <p:cNvPr id="21525" name="Text Box 24"/>
          <p:cNvSpPr txBox="1">
            <a:spLocks noChangeArrowheads="1"/>
          </p:cNvSpPr>
          <p:nvPr/>
        </p:nvSpPr>
        <p:spPr bwMode="auto">
          <a:xfrm>
            <a:off x="6584950" y="2514600"/>
            <a:ext cx="958850" cy="641350"/>
          </a:xfrm>
          <a:prstGeom prst="rect">
            <a:avLst/>
          </a:prstGeom>
          <a:noFill/>
          <a:ln w="9525">
            <a:noFill/>
            <a:miter lim="800000"/>
            <a:headEnd/>
            <a:tailEnd/>
          </a:ln>
        </p:spPr>
        <p:txBody>
          <a:bodyPr wrap="none">
            <a:spAutoFit/>
          </a:bodyPr>
          <a:lstStyle/>
          <a:p>
            <a:pPr algn="ctr"/>
            <a:r>
              <a:rPr lang="en-US" sz="1800"/>
              <a:t>ANRS</a:t>
            </a:r>
          </a:p>
          <a:p>
            <a:pPr algn="ctr"/>
            <a:r>
              <a:rPr lang="en-US" sz="1800"/>
              <a:t>(France)</a:t>
            </a:r>
          </a:p>
        </p:txBody>
      </p:sp>
      <p:sp>
        <p:nvSpPr>
          <p:cNvPr id="21526" name="Text Box 25"/>
          <p:cNvSpPr txBox="1">
            <a:spLocks noChangeArrowheads="1"/>
          </p:cNvSpPr>
          <p:nvPr/>
        </p:nvSpPr>
        <p:spPr bwMode="auto">
          <a:xfrm>
            <a:off x="7212013" y="3168650"/>
            <a:ext cx="1549400" cy="641350"/>
          </a:xfrm>
          <a:prstGeom prst="rect">
            <a:avLst/>
          </a:prstGeom>
          <a:noFill/>
          <a:ln w="9525">
            <a:noFill/>
            <a:miter lim="800000"/>
            <a:headEnd/>
            <a:tailEnd/>
          </a:ln>
        </p:spPr>
        <p:txBody>
          <a:bodyPr wrap="none">
            <a:spAutoFit/>
          </a:bodyPr>
          <a:lstStyle/>
          <a:p>
            <a:pPr algn="ctr"/>
            <a:r>
              <a:rPr lang="en-US" sz="1800"/>
              <a:t>Wyeth Lederle</a:t>
            </a:r>
          </a:p>
          <a:p>
            <a:pPr algn="ctr"/>
            <a:r>
              <a:rPr lang="en-US" sz="1800"/>
              <a:t>Vaccines</a:t>
            </a:r>
          </a:p>
        </p:txBody>
      </p:sp>
      <p:sp>
        <p:nvSpPr>
          <p:cNvPr id="21527" name="Line 26"/>
          <p:cNvSpPr>
            <a:spLocks noChangeShapeType="1"/>
          </p:cNvSpPr>
          <p:nvPr/>
        </p:nvSpPr>
        <p:spPr bwMode="auto">
          <a:xfrm rot="2837865">
            <a:off x="1752600" y="2895600"/>
            <a:ext cx="3657600" cy="1676400"/>
          </a:xfrm>
          <a:prstGeom prst="line">
            <a:avLst/>
          </a:prstGeom>
          <a:noFill/>
          <a:ln w="76200">
            <a:solidFill>
              <a:schemeClr val="tx1"/>
            </a:solidFill>
            <a:prstDash val="dash"/>
            <a:round/>
            <a:headEnd/>
            <a:tailEnd/>
          </a:ln>
        </p:spPr>
        <p:txBody>
          <a:bodyPr/>
          <a:lstStyle/>
          <a:p>
            <a:endParaRPr lang="en-US"/>
          </a:p>
        </p:txBody>
      </p:sp>
      <p:sp>
        <p:nvSpPr>
          <p:cNvPr id="21528" name="Text Box 27"/>
          <p:cNvSpPr txBox="1">
            <a:spLocks noChangeArrowheads="1"/>
          </p:cNvSpPr>
          <p:nvPr/>
        </p:nvSpPr>
        <p:spPr bwMode="auto">
          <a:xfrm rot="-1856821">
            <a:off x="6634163" y="5334000"/>
            <a:ext cx="1976437" cy="336550"/>
          </a:xfrm>
          <a:prstGeom prst="rect">
            <a:avLst/>
          </a:prstGeom>
          <a:noFill/>
          <a:ln w="9525">
            <a:noFill/>
            <a:miter lim="800000"/>
            <a:headEnd/>
            <a:tailEnd/>
          </a:ln>
        </p:spPr>
        <p:txBody>
          <a:bodyPr wrap="none">
            <a:spAutoFit/>
          </a:bodyPr>
          <a:lstStyle/>
          <a:p>
            <a:r>
              <a:rPr lang="en-US" sz="1600">
                <a:latin typeface="Verdana" pitchFamily="34" charset="0"/>
              </a:rPr>
              <a:t>INTERNTL. LEVEL</a:t>
            </a:r>
          </a:p>
        </p:txBody>
      </p:sp>
      <p:sp>
        <p:nvSpPr>
          <p:cNvPr id="21529" name="Line 28"/>
          <p:cNvSpPr>
            <a:spLocks noChangeShapeType="1"/>
          </p:cNvSpPr>
          <p:nvPr/>
        </p:nvSpPr>
        <p:spPr bwMode="auto">
          <a:xfrm>
            <a:off x="2590800" y="3048000"/>
            <a:ext cx="0" cy="304800"/>
          </a:xfrm>
          <a:prstGeom prst="line">
            <a:avLst/>
          </a:prstGeom>
          <a:noFill/>
          <a:ln w="9525">
            <a:solidFill>
              <a:schemeClr val="tx1"/>
            </a:solidFill>
            <a:round/>
            <a:headEnd type="triangle" w="med" len="med"/>
            <a:tailEnd type="triangle" w="med" len="med"/>
          </a:ln>
        </p:spPr>
        <p:txBody>
          <a:bodyPr/>
          <a:lstStyle/>
          <a:p>
            <a:endParaRPr lang="en-US"/>
          </a:p>
        </p:txBody>
      </p:sp>
      <p:sp>
        <p:nvSpPr>
          <p:cNvPr id="21530" name="Line 29"/>
          <p:cNvSpPr>
            <a:spLocks noChangeShapeType="1"/>
          </p:cNvSpPr>
          <p:nvPr/>
        </p:nvSpPr>
        <p:spPr bwMode="auto">
          <a:xfrm>
            <a:off x="2590800" y="3962400"/>
            <a:ext cx="0" cy="304800"/>
          </a:xfrm>
          <a:prstGeom prst="line">
            <a:avLst/>
          </a:prstGeom>
          <a:noFill/>
          <a:ln w="9525">
            <a:solidFill>
              <a:schemeClr val="tx1"/>
            </a:solidFill>
            <a:round/>
            <a:headEnd type="triangle" w="med" len="med"/>
            <a:tailEnd type="triangle" w="med" len="med"/>
          </a:ln>
        </p:spPr>
        <p:txBody>
          <a:bodyPr/>
          <a:lstStyle/>
          <a:p>
            <a:endParaRPr lang="en-US"/>
          </a:p>
        </p:txBody>
      </p:sp>
      <p:sp>
        <p:nvSpPr>
          <p:cNvPr id="21531" name="Line 33"/>
          <p:cNvSpPr>
            <a:spLocks noChangeShapeType="1"/>
          </p:cNvSpPr>
          <p:nvPr/>
        </p:nvSpPr>
        <p:spPr bwMode="auto">
          <a:xfrm flipH="1">
            <a:off x="6553200" y="3276600"/>
            <a:ext cx="304800" cy="762000"/>
          </a:xfrm>
          <a:prstGeom prst="line">
            <a:avLst/>
          </a:prstGeom>
          <a:noFill/>
          <a:ln w="9525">
            <a:solidFill>
              <a:schemeClr val="tx1"/>
            </a:solidFill>
            <a:round/>
            <a:headEnd type="triangle" w="med" len="med"/>
            <a:tailEnd type="triangle" w="med" len="med"/>
          </a:ln>
        </p:spPr>
        <p:txBody>
          <a:bodyPr/>
          <a:lstStyle/>
          <a:p>
            <a:endParaRPr lang="en-US"/>
          </a:p>
        </p:txBody>
      </p:sp>
      <p:sp>
        <p:nvSpPr>
          <p:cNvPr id="21532" name="Line 36"/>
          <p:cNvSpPr>
            <a:spLocks noChangeShapeType="1"/>
          </p:cNvSpPr>
          <p:nvPr/>
        </p:nvSpPr>
        <p:spPr bwMode="auto">
          <a:xfrm>
            <a:off x="3200400" y="4572000"/>
            <a:ext cx="1600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1533" name="Line 37"/>
          <p:cNvSpPr>
            <a:spLocks noChangeShapeType="1"/>
          </p:cNvSpPr>
          <p:nvPr/>
        </p:nvSpPr>
        <p:spPr bwMode="auto">
          <a:xfrm>
            <a:off x="2667000" y="4876800"/>
            <a:ext cx="152400" cy="990600"/>
          </a:xfrm>
          <a:prstGeom prst="line">
            <a:avLst/>
          </a:prstGeom>
          <a:noFill/>
          <a:ln w="9525">
            <a:solidFill>
              <a:schemeClr val="tx1"/>
            </a:solidFill>
            <a:round/>
            <a:headEnd type="triangle" w="med" len="med"/>
            <a:tailEnd type="triangle" w="med" len="med"/>
          </a:ln>
        </p:spPr>
        <p:txBody>
          <a:bodyPr/>
          <a:lstStyle/>
          <a:p>
            <a:endParaRPr lang="en-US"/>
          </a:p>
        </p:txBody>
      </p:sp>
      <p:sp>
        <p:nvSpPr>
          <p:cNvPr id="21534" name="Line 39"/>
          <p:cNvSpPr>
            <a:spLocks noChangeShapeType="1"/>
          </p:cNvSpPr>
          <p:nvPr/>
        </p:nvSpPr>
        <p:spPr bwMode="auto">
          <a:xfrm flipH="1">
            <a:off x="1676400" y="4724400"/>
            <a:ext cx="533400" cy="304800"/>
          </a:xfrm>
          <a:prstGeom prst="line">
            <a:avLst/>
          </a:prstGeom>
          <a:noFill/>
          <a:ln w="9525">
            <a:solidFill>
              <a:schemeClr val="tx1"/>
            </a:solidFill>
            <a:round/>
            <a:headEnd type="triangle" w="med" len="med"/>
            <a:tailEnd type="triangle" w="med" len="med"/>
          </a:ln>
        </p:spPr>
        <p:txBody>
          <a:bodyPr/>
          <a:lstStyle/>
          <a:p>
            <a:endParaRPr lang="en-US"/>
          </a:p>
        </p:txBody>
      </p:sp>
      <p:sp>
        <p:nvSpPr>
          <p:cNvPr id="21535" name="Line 40"/>
          <p:cNvSpPr>
            <a:spLocks noChangeShapeType="1"/>
          </p:cNvSpPr>
          <p:nvPr/>
        </p:nvSpPr>
        <p:spPr bwMode="auto">
          <a:xfrm>
            <a:off x="1219200" y="2209800"/>
            <a:ext cx="1143000" cy="2057400"/>
          </a:xfrm>
          <a:prstGeom prst="line">
            <a:avLst/>
          </a:prstGeom>
          <a:noFill/>
          <a:ln w="9525">
            <a:solidFill>
              <a:schemeClr val="tx1"/>
            </a:solidFill>
            <a:round/>
            <a:headEnd type="triangle" w="med" len="med"/>
            <a:tailEnd type="triangle" w="med" len="med"/>
          </a:ln>
        </p:spPr>
        <p:txBody>
          <a:bodyPr/>
          <a:lstStyle/>
          <a:p>
            <a:endParaRPr lang="en-US"/>
          </a:p>
        </p:txBody>
      </p:sp>
      <p:sp>
        <p:nvSpPr>
          <p:cNvPr id="21536" name="Line 41"/>
          <p:cNvSpPr>
            <a:spLocks noChangeShapeType="1"/>
          </p:cNvSpPr>
          <p:nvPr/>
        </p:nvSpPr>
        <p:spPr bwMode="auto">
          <a:xfrm>
            <a:off x="1600200" y="2209800"/>
            <a:ext cx="533400" cy="304800"/>
          </a:xfrm>
          <a:prstGeom prst="line">
            <a:avLst/>
          </a:prstGeom>
          <a:noFill/>
          <a:ln w="9525">
            <a:solidFill>
              <a:schemeClr val="tx1"/>
            </a:solidFill>
            <a:round/>
            <a:headEnd type="triangle" w="med" len="med"/>
            <a:tailEnd type="triangle" w="med" len="med"/>
          </a:ln>
        </p:spPr>
        <p:txBody>
          <a:bodyPr/>
          <a:lstStyle/>
          <a:p>
            <a:endParaRPr lang="en-US"/>
          </a:p>
        </p:txBody>
      </p:sp>
      <p:sp>
        <p:nvSpPr>
          <p:cNvPr id="21537" name="Line 42"/>
          <p:cNvSpPr>
            <a:spLocks noChangeShapeType="1"/>
          </p:cNvSpPr>
          <p:nvPr/>
        </p:nvSpPr>
        <p:spPr bwMode="auto">
          <a:xfrm>
            <a:off x="6172200" y="2514600"/>
            <a:ext cx="0" cy="1447800"/>
          </a:xfrm>
          <a:prstGeom prst="line">
            <a:avLst/>
          </a:prstGeom>
          <a:noFill/>
          <a:ln w="9525">
            <a:solidFill>
              <a:schemeClr val="tx1"/>
            </a:solidFill>
            <a:round/>
            <a:headEnd type="triangle" w="med" len="med"/>
            <a:tailEnd type="triangle" w="med" len="med"/>
          </a:ln>
        </p:spPr>
        <p:txBody>
          <a:bodyPr/>
          <a:lstStyle/>
          <a:p>
            <a:endParaRPr lang="en-US"/>
          </a:p>
        </p:txBody>
      </p:sp>
      <p:sp>
        <p:nvSpPr>
          <p:cNvPr id="21538" name="Line 43"/>
          <p:cNvSpPr>
            <a:spLocks noChangeShapeType="1"/>
          </p:cNvSpPr>
          <p:nvPr/>
        </p:nvSpPr>
        <p:spPr bwMode="auto">
          <a:xfrm>
            <a:off x="5257800" y="3200400"/>
            <a:ext cx="533400" cy="838200"/>
          </a:xfrm>
          <a:prstGeom prst="line">
            <a:avLst/>
          </a:prstGeom>
          <a:noFill/>
          <a:ln w="9525">
            <a:solidFill>
              <a:schemeClr val="tx1"/>
            </a:solidFill>
            <a:round/>
            <a:headEnd type="triangle" w="med" len="med"/>
            <a:tailEnd type="triangle" w="med" len="med"/>
          </a:ln>
        </p:spPr>
        <p:txBody>
          <a:bodyPr/>
          <a:lstStyle/>
          <a:p>
            <a:endParaRPr lang="en-US"/>
          </a:p>
        </p:txBody>
      </p:sp>
      <p:sp>
        <p:nvSpPr>
          <p:cNvPr id="21539" name="Line 44"/>
          <p:cNvSpPr>
            <a:spLocks noChangeShapeType="1"/>
          </p:cNvSpPr>
          <p:nvPr/>
        </p:nvSpPr>
        <p:spPr bwMode="auto">
          <a:xfrm>
            <a:off x="4800600" y="3810000"/>
            <a:ext cx="533400" cy="304800"/>
          </a:xfrm>
          <a:prstGeom prst="line">
            <a:avLst/>
          </a:prstGeom>
          <a:noFill/>
          <a:ln w="9525">
            <a:solidFill>
              <a:schemeClr val="tx1"/>
            </a:solidFill>
            <a:round/>
            <a:headEnd type="triangle" w="med" len="med"/>
            <a:tailEnd type="triangle" w="med" len="med"/>
          </a:ln>
        </p:spPr>
        <p:txBody>
          <a:bodyPr/>
          <a:lstStyle/>
          <a:p>
            <a:endParaRPr lang="en-US"/>
          </a:p>
        </p:txBody>
      </p:sp>
      <p:sp>
        <p:nvSpPr>
          <p:cNvPr id="21540" name="Line 45"/>
          <p:cNvSpPr>
            <a:spLocks noChangeShapeType="1"/>
          </p:cNvSpPr>
          <p:nvPr/>
        </p:nvSpPr>
        <p:spPr bwMode="auto">
          <a:xfrm flipH="1">
            <a:off x="7086600" y="3810000"/>
            <a:ext cx="457200" cy="304800"/>
          </a:xfrm>
          <a:prstGeom prst="line">
            <a:avLst/>
          </a:prstGeom>
          <a:noFill/>
          <a:ln w="9525">
            <a:solidFill>
              <a:schemeClr val="tx1"/>
            </a:solidFill>
            <a:round/>
            <a:headEnd type="triangle" w="med" len="med"/>
            <a:tailEnd type="triangle" w="med" len="med"/>
          </a:ln>
        </p:spPr>
        <p:txBody>
          <a:bodyPr/>
          <a:lstStyle/>
          <a:p>
            <a:endParaRPr lang="en-US"/>
          </a:p>
        </p:txBody>
      </p:sp>
      <p:pic>
        <p:nvPicPr>
          <p:cNvPr id="21541" name="Bilde 3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lassholder for dato 3"/>
          <p:cNvSpPr>
            <a:spLocks noGrp="1"/>
          </p:cNvSpPr>
          <p:nvPr>
            <p:ph type="dt" sz="quarter" idx="10"/>
          </p:nvPr>
        </p:nvSpPr>
        <p:spPr>
          <a:noFill/>
        </p:spPr>
        <p:txBody>
          <a:bodyPr/>
          <a:lstStyle/>
          <a:p>
            <a:r>
              <a:rPr lang="en-US" smtClean="0"/>
              <a:t>Swaabhimaan 2009 Nepal, 24-26 April</a:t>
            </a:r>
          </a:p>
        </p:txBody>
      </p:sp>
      <p:sp>
        <p:nvSpPr>
          <p:cNvPr id="22531" name="Plassholder for bunntekst 4"/>
          <p:cNvSpPr>
            <a:spLocks noGrp="1"/>
          </p:cNvSpPr>
          <p:nvPr>
            <p:ph type="ftr" sz="quarter" idx="11"/>
          </p:nvPr>
        </p:nvSpPr>
        <p:spPr>
          <a:noFill/>
        </p:spPr>
        <p:txBody>
          <a:bodyPr/>
          <a:lstStyle/>
          <a:p>
            <a:r>
              <a:rPr lang="en-US" smtClean="0"/>
              <a:t>Lars Soeftestad, Supras Consult, Norway</a:t>
            </a:r>
          </a:p>
        </p:txBody>
      </p:sp>
      <p:sp>
        <p:nvSpPr>
          <p:cNvPr id="22532" name="Plassholder for lysbildenummer 5"/>
          <p:cNvSpPr>
            <a:spLocks noGrp="1"/>
          </p:cNvSpPr>
          <p:nvPr>
            <p:ph type="sldNum" sz="quarter" idx="12"/>
          </p:nvPr>
        </p:nvSpPr>
        <p:spPr>
          <a:noFill/>
        </p:spPr>
        <p:txBody>
          <a:bodyPr/>
          <a:lstStyle/>
          <a:p>
            <a:fld id="{3A03DD49-9378-435E-A331-FAF0E2172B1C}" type="slidenum">
              <a:rPr lang="en-US" smtClean="0"/>
              <a:pPr/>
              <a:t>21</a:t>
            </a:fld>
            <a:endParaRPr lang="en-US" smtClean="0"/>
          </a:p>
        </p:txBody>
      </p:sp>
      <p:sp>
        <p:nvSpPr>
          <p:cNvPr id="22533" name="Rectangle 2"/>
          <p:cNvSpPr>
            <a:spLocks noGrp="1" noChangeArrowheads="1"/>
          </p:cNvSpPr>
          <p:nvPr>
            <p:ph type="title"/>
          </p:nvPr>
        </p:nvSpPr>
        <p:spPr/>
        <p:txBody>
          <a:bodyPr/>
          <a:lstStyle/>
          <a:p>
            <a:pPr algn="r" eaLnBrk="1" hangingPunct="1"/>
            <a:r>
              <a:rPr lang="nb-NO" smtClean="0"/>
              <a:t>Case: Analysis, IV</a:t>
            </a:r>
            <a:br>
              <a:rPr lang="nb-NO" smtClean="0"/>
            </a:br>
            <a:r>
              <a:rPr lang="nb-NO" sz="2800" smtClean="0"/>
              <a:t>Stakeholders and use of ICTs: Levels</a:t>
            </a:r>
            <a:endParaRPr lang="en-US" sz="2800" smtClean="0"/>
          </a:p>
        </p:txBody>
      </p:sp>
      <p:graphicFrame>
        <p:nvGraphicFramePr>
          <p:cNvPr id="38013" name="Group 125"/>
          <p:cNvGraphicFramePr>
            <a:graphicFrameLocks noGrp="1"/>
          </p:cNvGraphicFramePr>
          <p:nvPr>
            <p:ph type="tbl" idx="1"/>
          </p:nvPr>
        </p:nvGraphicFramePr>
        <p:xfrm>
          <a:off x="533400" y="2179638"/>
          <a:ext cx="7924800" cy="1782762"/>
        </p:xfrm>
        <a:graphic>
          <a:graphicData uri="http://schemas.openxmlformats.org/drawingml/2006/table">
            <a:tbl>
              <a:tblPr/>
              <a:tblGrid>
                <a:gridCol w="762001"/>
                <a:gridCol w="762000"/>
                <a:gridCol w="914400"/>
                <a:gridCol w="838200"/>
                <a:gridCol w="609600"/>
                <a:gridCol w="838200"/>
                <a:gridCol w="685800"/>
                <a:gridCol w="533400"/>
                <a:gridCol w="685800"/>
                <a:gridCol w="609600"/>
                <a:gridCol w="685800"/>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Level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Voice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Posters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Fax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Radio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Conf</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b-NO" sz="1800" b="1" i="0" u="none" strike="noStrike" cap="none" normalizeH="0" baseline="0" dirty="0" err="1" smtClean="0">
                          <a:ln>
                            <a:noFill/>
                          </a:ln>
                          <a:solidFill>
                            <a:schemeClr val="tx1"/>
                          </a:solidFill>
                          <a:effectLst/>
                          <a:latin typeface="Times New Roman" charset="0"/>
                        </a:rPr>
                        <a:t>E-mail</a:t>
                      </a:r>
                      <a:endParaRPr kumimoji="0" lang="en-US" sz="1800" b="1"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b-NO" sz="1800" b="1" i="0" u="none" strike="noStrike" cap="none" normalizeH="0" baseline="0" dirty="0" err="1" smtClean="0">
                          <a:ln>
                            <a:noFill/>
                          </a:ln>
                          <a:solidFill>
                            <a:schemeClr val="tx1"/>
                          </a:solidFill>
                          <a:effectLst/>
                          <a:latin typeface="Times New Roman" charset="0"/>
                        </a:rPr>
                        <a:t>Cell</a:t>
                      </a:r>
                      <a:endParaRPr kumimoji="0" lang="en-US" sz="1800" b="1"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Inter-net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Local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r>
                        <a:rPr kumimoji="0" lang="en-US" sz="1800" b="0" i="0" u="none" strike="noStrike" cap="none" normalizeH="0" baseline="0" dirty="0" smtClean="0">
                          <a:ln>
                            <a:noFill/>
                          </a:ln>
                          <a:solidFill>
                            <a:schemeClr val="tx1"/>
                          </a:solidFill>
                          <a:effectLst/>
                          <a:latin typeface="Times New Roman"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charset="0"/>
                        </a:rPr>
                        <a:t>Natl.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4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charset="0"/>
                        </a:rPr>
                        <a:t>Intl.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2596"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Plassholder for dato 3"/>
          <p:cNvSpPr>
            <a:spLocks noGrp="1"/>
          </p:cNvSpPr>
          <p:nvPr>
            <p:ph type="dt" sz="quarter" idx="10"/>
          </p:nvPr>
        </p:nvSpPr>
        <p:spPr>
          <a:noFill/>
        </p:spPr>
        <p:txBody>
          <a:bodyPr/>
          <a:lstStyle/>
          <a:p>
            <a:r>
              <a:rPr lang="en-US" smtClean="0"/>
              <a:t>Swaabhimaan 2009 Nepal, 24-26 April</a:t>
            </a:r>
          </a:p>
        </p:txBody>
      </p:sp>
      <p:sp>
        <p:nvSpPr>
          <p:cNvPr id="23555" name="Plassholder for bunntekst 4"/>
          <p:cNvSpPr>
            <a:spLocks noGrp="1"/>
          </p:cNvSpPr>
          <p:nvPr>
            <p:ph type="ftr" sz="quarter" idx="11"/>
          </p:nvPr>
        </p:nvSpPr>
        <p:spPr>
          <a:noFill/>
        </p:spPr>
        <p:txBody>
          <a:bodyPr/>
          <a:lstStyle/>
          <a:p>
            <a:r>
              <a:rPr lang="en-US" smtClean="0"/>
              <a:t>Lars Soeftestad, Supras Consult, Norway</a:t>
            </a:r>
          </a:p>
        </p:txBody>
      </p:sp>
      <p:sp>
        <p:nvSpPr>
          <p:cNvPr id="23556" name="Plassholder for lysbildenummer 5"/>
          <p:cNvSpPr>
            <a:spLocks noGrp="1"/>
          </p:cNvSpPr>
          <p:nvPr>
            <p:ph type="sldNum" sz="quarter" idx="12"/>
          </p:nvPr>
        </p:nvSpPr>
        <p:spPr>
          <a:noFill/>
        </p:spPr>
        <p:txBody>
          <a:bodyPr/>
          <a:lstStyle/>
          <a:p>
            <a:fld id="{A2C844D2-D77E-49F2-940B-ABCA7ADA47D5}" type="slidenum">
              <a:rPr lang="en-US" smtClean="0"/>
              <a:pPr/>
              <a:t>22</a:t>
            </a:fld>
            <a:endParaRPr lang="en-US" smtClean="0"/>
          </a:p>
        </p:txBody>
      </p:sp>
      <p:sp>
        <p:nvSpPr>
          <p:cNvPr id="23557" name="Rectangle 2"/>
          <p:cNvSpPr>
            <a:spLocks noGrp="1" noChangeArrowheads="1"/>
          </p:cNvSpPr>
          <p:nvPr>
            <p:ph type="title"/>
          </p:nvPr>
        </p:nvSpPr>
        <p:spPr/>
        <p:txBody>
          <a:bodyPr/>
          <a:lstStyle/>
          <a:p>
            <a:pPr algn="r" eaLnBrk="1" hangingPunct="1"/>
            <a:r>
              <a:rPr lang="nb-NO" smtClean="0"/>
              <a:t>Case: Analysis, V</a:t>
            </a:r>
            <a:br>
              <a:rPr lang="nb-NO" smtClean="0"/>
            </a:br>
            <a:r>
              <a:rPr lang="nb-NO" sz="2800" smtClean="0"/>
              <a:t>Stakeholders and use of ICTs: Sectors</a:t>
            </a:r>
            <a:endParaRPr lang="en-US" sz="2800" smtClean="0"/>
          </a:p>
        </p:txBody>
      </p:sp>
      <p:graphicFrame>
        <p:nvGraphicFramePr>
          <p:cNvPr id="38013" name="Group 125"/>
          <p:cNvGraphicFramePr>
            <a:graphicFrameLocks noGrp="1"/>
          </p:cNvGraphicFramePr>
          <p:nvPr>
            <p:ph type="tbl" idx="1"/>
          </p:nvPr>
        </p:nvGraphicFramePr>
        <p:xfrm>
          <a:off x="457200" y="2179638"/>
          <a:ext cx="8001000" cy="2011362"/>
        </p:xfrm>
        <a:graphic>
          <a:graphicData uri="http://schemas.openxmlformats.org/drawingml/2006/table">
            <a:tbl>
              <a:tblPr/>
              <a:tblGrid>
                <a:gridCol w="838202"/>
                <a:gridCol w="762000"/>
                <a:gridCol w="914400"/>
                <a:gridCol w="838200"/>
                <a:gridCol w="609600"/>
                <a:gridCol w="838200"/>
                <a:gridCol w="685800"/>
                <a:gridCol w="533400"/>
                <a:gridCol w="685800"/>
                <a:gridCol w="609600"/>
                <a:gridCol w="685800"/>
              </a:tblGrid>
              <a:tr h="609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b-NO" sz="1800" b="1" i="0" u="none" strike="noStrike" cap="none" normalizeH="0" baseline="0" dirty="0" err="1" smtClean="0">
                          <a:ln>
                            <a:noFill/>
                          </a:ln>
                          <a:solidFill>
                            <a:schemeClr val="tx1"/>
                          </a:solidFill>
                          <a:effectLst/>
                          <a:latin typeface="Times New Roman" charset="0"/>
                        </a:rPr>
                        <a:t>Sector</a:t>
                      </a:r>
                      <a:endParaRPr kumimoji="0" lang="en-US" sz="1800" b="1" i="0" u="none" strike="noStrike" cap="none" normalizeH="0" baseline="0" dirty="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Voice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Posters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Phone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Fax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Radio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Conf</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b-NO" sz="1800" b="1" i="0" u="none" strike="noStrike" cap="none" normalizeH="0" baseline="0" dirty="0" err="1" smtClean="0">
                          <a:ln>
                            <a:noFill/>
                          </a:ln>
                          <a:solidFill>
                            <a:schemeClr val="tx1"/>
                          </a:solidFill>
                          <a:effectLst/>
                          <a:latin typeface="Times New Roman" charset="0"/>
                        </a:rPr>
                        <a:t>E-mail</a:t>
                      </a:r>
                      <a:endParaRPr kumimoji="0" lang="en-US" sz="1800" b="1"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b-NO" sz="1800" b="1" i="0" u="none" strike="noStrike" cap="none" normalizeH="0" baseline="0" dirty="0" err="1" smtClean="0">
                          <a:ln>
                            <a:noFill/>
                          </a:ln>
                          <a:solidFill>
                            <a:schemeClr val="tx1"/>
                          </a:solidFill>
                          <a:effectLst/>
                          <a:latin typeface="Times New Roman" charset="0"/>
                        </a:rPr>
                        <a:t>Cell</a:t>
                      </a:r>
                      <a:endParaRPr kumimoji="0" lang="en-US" sz="1800" b="1"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charset="0"/>
                        </a:rPr>
                        <a:t>Inter-net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5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nb-NO" sz="1800" b="0" i="0" u="none" strike="noStrike" cap="none" normalizeH="0" baseline="0" dirty="0" err="1" smtClean="0">
                          <a:ln>
                            <a:noFill/>
                          </a:ln>
                          <a:solidFill>
                            <a:schemeClr val="tx1"/>
                          </a:solidFill>
                          <a:effectLst/>
                          <a:latin typeface="Times New Roman" charset="0"/>
                        </a:rPr>
                        <a:t>Civil</a:t>
                      </a:r>
                      <a:r>
                        <a:rPr kumimoji="0" lang="nb-NO" sz="1800" b="0" i="0" u="none" strike="noStrike" cap="none" normalizeH="0" baseline="0" dirty="0" smtClean="0">
                          <a:ln>
                            <a:noFill/>
                          </a:ln>
                          <a:solidFill>
                            <a:schemeClr val="tx1"/>
                          </a:solidFill>
                          <a:effectLst/>
                          <a:latin typeface="Times New Roman" charset="0"/>
                        </a:rPr>
                        <a:t> </a:t>
                      </a:r>
                      <a:r>
                        <a:rPr kumimoji="0" lang="nb-NO" sz="1800" b="0" i="0" u="none" strike="noStrike" cap="none" normalizeH="0" baseline="0" dirty="0" err="1" smtClean="0">
                          <a:ln>
                            <a:noFill/>
                          </a:ln>
                          <a:solidFill>
                            <a:schemeClr val="tx1"/>
                          </a:solidFill>
                          <a:effectLst/>
                          <a:latin typeface="Times New Roman" charset="0"/>
                        </a:rPr>
                        <a:t>society</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r>
                        <a:rPr kumimoji="0" lang="en-US" sz="1800" b="0" i="0" u="none" strike="noStrike" cap="none" normalizeH="0" baseline="0" dirty="0" smtClean="0">
                          <a:ln>
                            <a:noFill/>
                          </a:ln>
                          <a:solidFill>
                            <a:schemeClr val="tx1"/>
                          </a:solidFill>
                          <a:effectLst/>
                          <a:latin typeface="Times New Roman" charset="0"/>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nb-NO" sz="1800" b="0" i="0" u="none" strike="noStrike" cap="none" normalizeH="0" baseline="0" dirty="0" smtClean="0">
                          <a:ln>
                            <a:noFill/>
                          </a:ln>
                          <a:solidFill>
                            <a:schemeClr val="tx1"/>
                          </a:solidFill>
                          <a:effectLst/>
                          <a:latin typeface="Times New Roman" charset="0"/>
                        </a:rPr>
                        <a:t>Public</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7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nb-NO" sz="1800" b="0" i="0" u="none" strike="noStrike" cap="none" normalizeH="0" baseline="0" dirty="0" smtClean="0">
                          <a:ln>
                            <a:noFill/>
                          </a:ln>
                          <a:solidFill>
                            <a:schemeClr val="tx1"/>
                          </a:solidFill>
                          <a:effectLst/>
                          <a:latin typeface="Times New Roman" charset="0"/>
                        </a:rPr>
                        <a:t>Private</a:t>
                      </a:r>
                      <a:endParaRPr kumimoji="0" lang="en-US" sz="1800" b="0" i="0" u="none" strike="noStrike" cap="none" normalizeH="0" baseline="0" dirty="0" smtClean="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800" b="1" i="0" u="none" strike="noStrike" cap="none" normalizeH="0" baseline="0" dirty="0" smtClean="0">
                          <a:ln>
                            <a:noFill/>
                          </a:ln>
                          <a:solidFill>
                            <a:schemeClr val="tx1"/>
                          </a:solidFill>
                          <a:effectLst/>
                          <a:latin typeface="Times New Roman" charset="0"/>
                          <a:cs typeface="Times New Roman" charset="0"/>
                          <a:sym typeface="Symbol" pitchFamily="18" charset="2"/>
                        </a:rPr>
                        <a:t></a:t>
                      </a:r>
                      <a:endParaRPr kumimoji="0" lang="en-US" sz="1800" b="1" i="0" u="none" strike="noStrike" cap="none" normalizeH="0" baseline="0" dirty="0" smtClean="0">
                        <a:ln>
                          <a:noFill/>
                        </a:ln>
                        <a:solidFill>
                          <a:schemeClr val="tx1"/>
                        </a:solidFill>
                        <a:effectLst/>
                        <a:latin typeface="Times New Roman" charset="0"/>
                        <a:cs typeface="Times New Roman" charset="0"/>
                        <a:sym typeface="Symbol" pitchFamily="18" charset="2"/>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3620"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lassholder for dato 3"/>
          <p:cNvSpPr>
            <a:spLocks noGrp="1"/>
          </p:cNvSpPr>
          <p:nvPr>
            <p:ph type="dt" sz="quarter" idx="10"/>
          </p:nvPr>
        </p:nvSpPr>
        <p:spPr>
          <a:noFill/>
        </p:spPr>
        <p:txBody>
          <a:bodyPr/>
          <a:lstStyle/>
          <a:p>
            <a:r>
              <a:rPr lang="en-US" smtClean="0"/>
              <a:t>Swaabhimaan 2009 Nepal, 24-26 April</a:t>
            </a:r>
          </a:p>
        </p:txBody>
      </p:sp>
      <p:sp>
        <p:nvSpPr>
          <p:cNvPr id="24579" name="Plassholder for bunntekst 4"/>
          <p:cNvSpPr>
            <a:spLocks noGrp="1"/>
          </p:cNvSpPr>
          <p:nvPr>
            <p:ph type="ftr" sz="quarter" idx="11"/>
          </p:nvPr>
        </p:nvSpPr>
        <p:spPr>
          <a:noFill/>
        </p:spPr>
        <p:txBody>
          <a:bodyPr/>
          <a:lstStyle/>
          <a:p>
            <a:r>
              <a:rPr lang="en-US" smtClean="0"/>
              <a:t>Lars Soeftestad, Supras Consult, Norway</a:t>
            </a:r>
          </a:p>
        </p:txBody>
      </p:sp>
      <p:sp>
        <p:nvSpPr>
          <p:cNvPr id="24580" name="Plassholder for lysbildenummer 5"/>
          <p:cNvSpPr>
            <a:spLocks noGrp="1"/>
          </p:cNvSpPr>
          <p:nvPr>
            <p:ph type="sldNum" sz="quarter" idx="12"/>
          </p:nvPr>
        </p:nvSpPr>
        <p:spPr>
          <a:noFill/>
        </p:spPr>
        <p:txBody>
          <a:bodyPr/>
          <a:lstStyle/>
          <a:p>
            <a:fld id="{16FC3422-B983-4EBC-B134-0F05C5420601}" type="slidenum">
              <a:rPr lang="en-US" smtClean="0"/>
              <a:pPr/>
              <a:t>23</a:t>
            </a:fld>
            <a:endParaRPr lang="en-US" smtClean="0"/>
          </a:p>
        </p:txBody>
      </p:sp>
      <p:sp>
        <p:nvSpPr>
          <p:cNvPr id="24581" name="Rectangle 2"/>
          <p:cNvSpPr>
            <a:spLocks noGrp="1" noChangeArrowheads="1"/>
          </p:cNvSpPr>
          <p:nvPr>
            <p:ph type="title"/>
          </p:nvPr>
        </p:nvSpPr>
        <p:spPr/>
        <p:txBody>
          <a:bodyPr/>
          <a:lstStyle/>
          <a:p>
            <a:pPr algn="r" eaLnBrk="1" hangingPunct="1"/>
            <a:r>
              <a:rPr lang="nb-NO" smtClean="0"/>
              <a:t>Case: Analysis, VI</a:t>
            </a:r>
            <a:br>
              <a:rPr lang="nb-NO" smtClean="0"/>
            </a:br>
            <a:r>
              <a:rPr lang="nb-NO" sz="2800" smtClean="0"/>
              <a:t>Networks and sub-networks</a:t>
            </a:r>
            <a:br>
              <a:rPr lang="nb-NO" sz="2800" smtClean="0"/>
            </a:br>
            <a:endParaRPr lang="en-GB" sz="2800" smtClean="0"/>
          </a:p>
        </p:txBody>
      </p:sp>
      <p:sp>
        <p:nvSpPr>
          <p:cNvPr id="24582" name="Rectangle 3"/>
          <p:cNvSpPr>
            <a:spLocks noGrp="1" noChangeArrowheads="1"/>
          </p:cNvSpPr>
          <p:nvPr>
            <p:ph type="body" idx="1"/>
          </p:nvPr>
        </p:nvSpPr>
        <p:spPr/>
        <p:txBody>
          <a:bodyPr/>
          <a:lstStyle/>
          <a:p>
            <a:pPr eaLnBrk="1" hangingPunct="1">
              <a:buFontTx/>
              <a:buNone/>
            </a:pPr>
            <a:endParaRPr lang="en-GB" smtClean="0"/>
          </a:p>
        </p:txBody>
      </p:sp>
      <p:sp>
        <p:nvSpPr>
          <p:cNvPr id="24583" name="Oval 4"/>
          <p:cNvSpPr>
            <a:spLocks noChangeArrowheads="1"/>
          </p:cNvSpPr>
          <p:nvPr/>
        </p:nvSpPr>
        <p:spPr bwMode="auto">
          <a:xfrm>
            <a:off x="3581400" y="2133600"/>
            <a:ext cx="1828800" cy="838200"/>
          </a:xfrm>
          <a:prstGeom prst="ellipse">
            <a:avLst/>
          </a:prstGeom>
          <a:solidFill>
            <a:schemeClr val="accent1"/>
          </a:solidFill>
          <a:ln w="9525">
            <a:solidFill>
              <a:schemeClr val="tx1"/>
            </a:solidFill>
            <a:round/>
            <a:headEnd/>
            <a:tailEnd/>
          </a:ln>
        </p:spPr>
        <p:txBody>
          <a:bodyPr wrap="none" anchor="ctr"/>
          <a:lstStyle/>
          <a:p>
            <a:pPr algn="ctr"/>
            <a:r>
              <a:rPr lang="en-US" sz="2000"/>
              <a:t>international </a:t>
            </a:r>
          </a:p>
          <a:p>
            <a:pPr algn="ctr"/>
            <a:r>
              <a:rPr lang="en-US" sz="2000"/>
              <a:t>sub-network</a:t>
            </a:r>
          </a:p>
        </p:txBody>
      </p:sp>
      <p:sp>
        <p:nvSpPr>
          <p:cNvPr id="24584" name="Oval 11"/>
          <p:cNvSpPr>
            <a:spLocks noChangeArrowheads="1"/>
          </p:cNvSpPr>
          <p:nvPr/>
        </p:nvSpPr>
        <p:spPr bwMode="auto">
          <a:xfrm>
            <a:off x="3581400" y="3581400"/>
            <a:ext cx="1828800" cy="838200"/>
          </a:xfrm>
          <a:prstGeom prst="ellipse">
            <a:avLst/>
          </a:prstGeom>
          <a:solidFill>
            <a:schemeClr val="accent1"/>
          </a:solidFill>
          <a:ln w="9525">
            <a:solidFill>
              <a:schemeClr val="tx1"/>
            </a:solidFill>
            <a:round/>
            <a:headEnd/>
            <a:tailEnd/>
          </a:ln>
        </p:spPr>
        <p:txBody>
          <a:bodyPr wrap="none" anchor="ctr"/>
          <a:lstStyle/>
          <a:p>
            <a:pPr algn="ctr"/>
            <a:r>
              <a:rPr lang="en-US" sz="2000"/>
              <a:t>natl., modern </a:t>
            </a:r>
          </a:p>
          <a:p>
            <a:pPr algn="ctr"/>
            <a:r>
              <a:rPr lang="en-US" sz="2000"/>
              <a:t>sub-network</a:t>
            </a:r>
          </a:p>
        </p:txBody>
      </p:sp>
      <p:sp>
        <p:nvSpPr>
          <p:cNvPr id="24585" name="Oval 13"/>
          <p:cNvSpPr>
            <a:spLocks noChangeArrowheads="1"/>
          </p:cNvSpPr>
          <p:nvPr/>
        </p:nvSpPr>
        <p:spPr bwMode="auto">
          <a:xfrm>
            <a:off x="3581400" y="5105400"/>
            <a:ext cx="1828800" cy="838200"/>
          </a:xfrm>
          <a:prstGeom prst="ellipse">
            <a:avLst/>
          </a:prstGeom>
          <a:solidFill>
            <a:schemeClr val="accent1"/>
          </a:solidFill>
          <a:ln w="9525">
            <a:solidFill>
              <a:schemeClr val="tx1"/>
            </a:solidFill>
            <a:round/>
            <a:headEnd/>
            <a:tailEnd/>
          </a:ln>
        </p:spPr>
        <p:txBody>
          <a:bodyPr wrap="none" anchor="ctr"/>
          <a:lstStyle/>
          <a:p>
            <a:pPr algn="ctr"/>
            <a:r>
              <a:rPr lang="en-US" sz="2000"/>
              <a:t>natl./local, trad. </a:t>
            </a:r>
          </a:p>
          <a:p>
            <a:pPr algn="ctr"/>
            <a:r>
              <a:rPr lang="en-US" sz="2000"/>
              <a:t>sub-network</a:t>
            </a:r>
          </a:p>
        </p:txBody>
      </p:sp>
      <p:sp>
        <p:nvSpPr>
          <p:cNvPr id="24586" name="Text Box 15"/>
          <p:cNvSpPr txBox="1">
            <a:spLocks noChangeArrowheads="1"/>
          </p:cNvSpPr>
          <p:nvPr/>
        </p:nvSpPr>
        <p:spPr bwMode="auto">
          <a:xfrm>
            <a:off x="4327525" y="2860675"/>
            <a:ext cx="184150" cy="457200"/>
          </a:xfrm>
          <a:prstGeom prst="rect">
            <a:avLst/>
          </a:prstGeom>
          <a:noFill/>
          <a:ln w="9525">
            <a:noFill/>
            <a:miter lim="800000"/>
            <a:headEnd/>
            <a:tailEnd/>
          </a:ln>
        </p:spPr>
        <p:txBody>
          <a:bodyPr wrap="none">
            <a:spAutoFit/>
          </a:bodyPr>
          <a:lstStyle/>
          <a:p>
            <a:endParaRPr lang="en-US"/>
          </a:p>
        </p:txBody>
      </p:sp>
      <p:sp>
        <p:nvSpPr>
          <p:cNvPr id="24587" name="Line 19"/>
          <p:cNvSpPr>
            <a:spLocks noChangeShapeType="1"/>
          </p:cNvSpPr>
          <p:nvPr/>
        </p:nvSpPr>
        <p:spPr bwMode="auto">
          <a:xfrm>
            <a:off x="4495800" y="4495800"/>
            <a:ext cx="0" cy="533400"/>
          </a:xfrm>
          <a:prstGeom prst="line">
            <a:avLst/>
          </a:prstGeom>
          <a:noFill/>
          <a:ln w="9525">
            <a:solidFill>
              <a:schemeClr val="tx1"/>
            </a:solidFill>
            <a:round/>
            <a:headEnd type="triangle" w="med" len="med"/>
            <a:tailEnd type="triangle" w="med" len="med"/>
          </a:ln>
        </p:spPr>
        <p:txBody>
          <a:bodyPr/>
          <a:lstStyle/>
          <a:p>
            <a:endParaRPr lang="en-US"/>
          </a:p>
        </p:txBody>
      </p:sp>
      <p:sp>
        <p:nvSpPr>
          <p:cNvPr id="24588" name="Line 21"/>
          <p:cNvSpPr>
            <a:spLocks noChangeShapeType="1"/>
          </p:cNvSpPr>
          <p:nvPr/>
        </p:nvSpPr>
        <p:spPr bwMode="auto">
          <a:xfrm>
            <a:off x="4495800" y="3048000"/>
            <a:ext cx="0" cy="457200"/>
          </a:xfrm>
          <a:prstGeom prst="line">
            <a:avLst/>
          </a:prstGeom>
          <a:noFill/>
          <a:ln w="9525">
            <a:solidFill>
              <a:schemeClr val="tx1"/>
            </a:solidFill>
            <a:round/>
            <a:headEnd type="triangle" w="med" len="med"/>
            <a:tailEnd type="triangle" w="med" len="med"/>
          </a:ln>
        </p:spPr>
        <p:txBody>
          <a:bodyPr/>
          <a:lstStyle/>
          <a:p>
            <a:endParaRPr lang="en-US"/>
          </a:p>
        </p:txBody>
      </p:sp>
      <p:sp>
        <p:nvSpPr>
          <p:cNvPr id="24589" name="Text Box 22"/>
          <p:cNvSpPr txBox="1">
            <a:spLocks noChangeArrowheads="1"/>
          </p:cNvSpPr>
          <p:nvPr/>
        </p:nvSpPr>
        <p:spPr bwMode="auto">
          <a:xfrm>
            <a:off x="6019800" y="2971800"/>
            <a:ext cx="1881188" cy="701675"/>
          </a:xfrm>
          <a:prstGeom prst="rect">
            <a:avLst/>
          </a:prstGeom>
          <a:noFill/>
          <a:ln w="9525">
            <a:noFill/>
            <a:miter lim="800000"/>
            <a:headEnd/>
            <a:tailEnd/>
          </a:ln>
        </p:spPr>
        <p:txBody>
          <a:bodyPr wrap="none">
            <a:spAutoFit/>
          </a:bodyPr>
          <a:lstStyle/>
          <a:p>
            <a:pPr algn="l"/>
            <a:r>
              <a:rPr lang="en-US" sz="2000"/>
              <a:t>Communication </a:t>
            </a:r>
          </a:p>
          <a:p>
            <a:pPr algn="l"/>
            <a:r>
              <a:rPr lang="en-US" sz="2000"/>
              <a:t>divide</a:t>
            </a:r>
          </a:p>
        </p:txBody>
      </p:sp>
      <p:sp>
        <p:nvSpPr>
          <p:cNvPr id="24590" name="Text Box 23"/>
          <p:cNvSpPr txBox="1">
            <a:spLocks noChangeArrowheads="1"/>
          </p:cNvSpPr>
          <p:nvPr/>
        </p:nvSpPr>
        <p:spPr bwMode="auto">
          <a:xfrm>
            <a:off x="6019800" y="4479925"/>
            <a:ext cx="1881188" cy="701675"/>
          </a:xfrm>
          <a:prstGeom prst="rect">
            <a:avLst/>
          </a:prstGeom>
          <a:noFill/>
          <a:ln w="9525">
            <a:noFill/>
            <a:miter lim="800000"/>
            <a:headEnd/>
            <a:tailEnd/>
          </a:ln>
        </p:spPr>
        <p:txBody>
          <a:bodyPr wrap="none">
            <a:spAutoFit/>
          </a:bodyPr>
          <a:lstStyle/>
          <a:p>
            <a:pPr algn="l"/>
            <a:r>
              <a:rPr lang="en-US" sz="2000"/>
              <a:t>Communication </a:t>
            </a:r>
          </a:p>
          <a:p>
            <a:pPr algn="l"/>
            <a:r>
              <a:rPr lang="en-US" sz="2000"/>
              <a:t>divide</a:t>
            </a:r>
          </a:p>
        </p:txBody>
      </p:sp>
      <p:sp>
        <p:nvSpPr>
          <p:cNvPr id="24591" name="Line 25"/>
          <p:cNvSpPr>
            <a:spLocks noChangeShapeType="1"/>
          </p:cNvSpPr>
          <p:nvPr/>
        </p:nvSpPr>
        <p:spPr bwMode="auto">
          <a:xfrm flipH="1">
            <a:off x="5410200" y="4800600"/>
            <a:ext cx="609600" cy="0"/>
          </a:xfrm>
          <a:prstGeom prst="line">
            <a:avLst/>
          </a:prstGeom>
          <a:noFill/>
          <a:ln w="9525">
            <a:solidFill>
              <a:schemeClr val="tx1"/>
            </a:solidFill>
            <a:round/>
            <a:headEnd/>
            <a:tailEnd type="triangle" w="med" len="med"/>
          </a:ln>
        </p:spPr>
        <p:txBody>
          <a:bodyPr/>
          <a:lstStyle/>
          <a:p>
            <a:endParaRPr lang="en-US"/>
          </a:p>
        </p:txBody>
      </p:sp>
      <p:sp>
        <p:nvSpPr>
          <p:cNvPr id="24592" name="Line 26"/>
          <p:cNvSpPr>
            <a:spLocks noChangeShapeType="1"/>
          </p:cNvSpPr>
          <p:nvPr/>
        </p:nvSpPr>
        <p:spPr bwMode="auto">
          <a:xfrm flipH="1">
            <a:off x="5410200" y="3352800"/>
            <a:ext cx="609600" cy="0"/>
          </a:xfrm>
          <a:prstGeom prst="line">
            <a:avLst/>
          </a:prstGeom>
          <a:noFill/>
          <a:ln w="9525">
            <a:solidFill>
              <a:schemeClr val="tx1"/>
            </a:solidFill>
            <a:round/>
            <a:headEnd/>
            <a:tailEnd type="triangle" w="med" len="med"/>
          </a:ln>
        </p:spPr>
        <p:txBody>
          <a:bodyPr/>
          <a:lstStyle/>
          <a:p>
            <a:endParaRPr lang="en-US"/>
          </a:p>
        </p:txBody>
      </p:sp>
      <p:pic>
        <p:nvPicPr>
          <p:cNvPr id="24593" name="Bilde 1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Plassholder for dato 3"/>
          <p:cNvSpPr>
            <a:spLocks noGrp="1"/>
          </p:cNvSpPr>
          <p:nvPr>
            <p:ph type="dt" sz="quarter" idx="10"/>
          </p:nvPr>
        </p:nvSpPr>
        <p:spPr>
          <a:noFill/>
        </p:spPr>
        <p:txBody>
          <a:bodyPr/>
          <a:lstStyle/>
          <a:p>
            <a:r>
              <a:rPr lang="en-US" smtClean="0"/>
              <a:t>Swaabhimaan 2009 Nepal, 24-26 April</a:t>
            </a:r>
          </a:p>
        </p:txBody>
      </p:sp>
      <p:sp>
        <p:nvSpPr>
          <p:cNvPr id="25603" name="Plassholder for bunntekst 4"/>
          <p:cNvSpPr>
            <a:spLocks noGrp="1"/>
          </p:cNvSpPr>
          <p:nvPr>
            <p:ph type="ftr" sz="quarter" idx="11"/>
          </p:nvPr>
        </p:nvSpPr>
        <p:spPr>
          <a:noFill/>
        </p:spPr>
        <p:txBody>
          <a:bodyPr/>
          <a:lstStyle/>
          <a:p>
            <a:r>
              <a:rPr lang="en-US" smtClean="0"/>
              <a:t>Lars Soeftestad, Supras Consult, Norway</a:t>
            </a:r>
          </a:p>
        </p:txBody>
      </p:sp>
      <p:sp>
        <p:nvSpPr>
          <p:cNvPr id="25604" name="Plassholder for lysbildenummer 5"/>
          <p:cNvSpPr>
            <a:spLocks noGrp="1"/>
          </p:cNvSpPr>
          <p:nvPr>
            <p:ph type="sldNum" sz="quarter" idx="12"/>
          </p:nvPr>
        </p:nvSpPr>
        <p:spPr>
          <a:noFill/>
        </p:spPr>
        <p:txBody>
          <a:bodyPr/>
          <a:lstStyle/>
          <a:p>
            <a:fld id="{F446FB9C-A09D-43EA-A8D6-37BDBB4194C2}" type="slidenum">
              <a:rPr lang="en-US" smtClean="0"/>
              <a:pPr/>
              <a:t>24</a:t>
            </a:fld>
            <a:endParaRPr lang="en-US" smtClean="0"/>
          </a:p>
        </p:txBody>
      </p:sp>
      <p:sp>
        <p:nvSpPr>
          <p:cNvPr id="25605" name="Rectangle 2"/>
          <p:cNvSpPr>
            <a:spLocks noGrp="1" noChangeArrowheads="1"/>
          </p:cNvSpPr>
          <p:nvPr>
            <p:ph type="title"/>
          </p:nvPr>
        </p:nvSpPr>
        <p:spPr/>
        <p:txBody>
          <a:bodyPr/>
          <a:lstStyle/>
          <a:p>
            <a:pPr algn="r" eaLnBrk="1" hangingPunct="1"/>
            <a:r>
              <a:rPr lang="nb-NO" smtClean="0"/>
              <a:t>Conclusions, I</a:t>
            </a:r>
            <a:br>
              <a:rPr lang="nb-NO" smtClean="0"/>
            </a:br>
            <a:endParaRPr lang="en-GB" sz="3200" smtClean="0"/>
          </a:p>
        </p:txBody>
      </p:sp>
      <p:sp>
        <p:nvSpPr>
          <p:cNvPr id="25606" name="Rectangle 3"/>
          <p:cNvSpPr>
            <a:spLocks noGrp="1" noChangeArrowheads="1"/>
          </p:cNvSpPr>
          <p:nvPr>
            <p:ph type="body" idx="1"/>
          </p:nvPr>
        </p:nvSpPr>
        <p:spPr/>
        <p:txBody>
          <a:bodyPr/>
          <a:lstStyle/>
          <a:p>
            <a:pPr eaLnBrk="1" hangingPunct="1">
              <a:lnSpc>
                <a:spcPct val="90000"/>
              </a:lnSpc>
            </a:pPr>
            <a:r>
              <a:rPr lang="nb-NO" sz="2800" smtClean="0"/>
              <a:t>Communication, cultures, and constraints</a:t>
            </a:r>
          </a:p>
          <a:p>
            <a:pPr lvl="1" eaLnBrk="1" hangingPunct="1">
              <a:lnSpc>
                <a:spcPct val="90000"/>
              </a:lnSpc>
            </a:pPr>
            <a:r>
              <a:rPr lang="nb-NO" sz="2400" smtClean="0"/>
              <a:t>Existing communication bottlenecks</a:t>
            </a:r>
          </a:p>
          <a:p>
            <a:pPr lvl="1" eaLnBrk="1" hangingPunct="1">
              <a:lnSpc>
                <a:spcPct val="90000"/>
              </a:lnSpc>
            </a:pPr>
            <a:r>
              <a:rPr lang="nb-NO" sz="2400" smtClean="0"/>
              <a:t>ICTs overlayed</a:t>
            </a:r>
          </a:p>
          <a:p>
            <a:pPr lvl="1" eaLnBrk="1" hangingPunct="1">
              <a:lnSpc>
                <a:spcPct val="90000"/>
              </a:lnSpc>
            </a:pPr>
            <a:r>
              <a:rPr lang="nb-NO" sz="2400" smtClean="0"/>
              <a:t>Existing bottlenecks reinforced (and new ones created)</a:t>
            </a:r>
          </a:p>
          <a:p>
            <a:pPr eaLnBrk="1" hangingPunct="1">
              <a:lnSpc>
                <a:spcPct val="90000"/>
              </a:lnSpc>
            </a:pPr>
            <a:r>
              <a:rPr lang="nb-NO" sz="2800" smtClean="0"/>
              <a:t>Approach:  Analyze context, that is, do a network analysis, before proceeding to plan and implement use of ICTs</a:t>
            </a:r>
          </a:p>
          <a:p>
            <a:pPr eaLnBrk="1" hangingPunct="1">
              <a:lnSpc>
                <a:spcPct val="90000"/>
              </a:lnSpc>
            </a:pPr>
            <a:r>
              <a:rPr lang="nb-NO" sz="2800" smtClean="0"/>
              <a:t>Consider the whole range of ICTs</a:t>
            </a:r>
          </a:p>
          <a:p>
            <a:pPr lvl="1" eaLnBrk="1" hangingPunct="1">
              <a:lnSpc>
                <a:spcPct val="90000"/>
              </a:lnSpc>
            </a:pPr>
            <a:r>
              <a:rPr lang="nb-NO" sz="2400" smtClean="0"/>
              <a:t>ICTs to be optimally adapted to local situations</a:t>
            </a:r>
          </a:p>
          <a:p>
            <a:pPr lvl="1" eaLnBrk="1" hangingPunct="1">
              <a:lnSpc>
                <a:spcPct val="90000"/>
              </a:lnSpc>
            </a:pPr>
            <a:r>
              <a:rPr lang="nb-NO" sz="2400" smtClean="0"/>
              <a:t>ICTs to </a:t>
            </a:r>
            <a:r>
              <a:rPr lang="nb-NO" sz="2400" i="1" smtClean="0"/>
              <a:t>connect</a:t>
            </a:r>
            <a:r>
              <a:rPr lang="nb-NO" sz="2400" smtClean="0"/>
              <a:t> people and issues, not the opposite</a:t>
            </a:r>
            <a:endParaRPr lang="en-GB" sz="2400" smtClean="0"/>
          </a:p>
        </p:txBody>
      </p:sp>
      <p:pic>
        <p:nvPicPr>
          <p:cNvPr id="25607"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ssholder for dato 3"/>
          <p:cNvSpPr>
            <a:spLocks noGrp="1"/>
          </p:cNvSpPr>
          <p:nvPr>
            <p:ph type="dt" sz="quarter" idx="10"/>
          </p:nvPr>
        </p:nvSpPr>
        <p:spPr>
          <a:noFill/>
        </p:spPr>
        <p:txBody>
          <a:bodyPr/>
          <a:lstStyle/>
          <a:p>
            <a:r>
              <a:rPr lang="en-US" smtClean="0"/>
              <a:t>Swaabhimaan 2009 Nepal, 24-26 April</a:t>
            </a:r>
          </a:p>
        </p:txBody>
      </p:sp>
      <p:sp>
        <p:nvSpPr>
          <p:cNvPr id="26627" name="Plassholder for bunntekst 4"/>
          <p:cNvSpPr>
            <a:spLocks noGrp="1"/>
          </p:cNvSpPr>
          <p:nvPr>
            <p:ph type="ftr" sz="quarter" idx="11"/>
          </p:nvPr>
        </p:nvSpPr>
        <p:spPr>
          <a:noFill/>
        </p:spPr>
        <p:txBody>
          <a:bodyPr/>
          <a:lstStyle/>
          <a:p>
            <a:r>
              <a:rPr lang="en-US" smtClean="0"/>
              <a:t>Lars Soeftestad, Supras Consult, Norway</a:t>
            </a:r>
          </a:p>
        </p:txBody>
      </p:sp>
      <p:sp>
        <p:nvSpPr>
          <p:cNvPr id="26628" name="Plassholder for lysbildenummer 5"/>
          <p:cNvSpPr>
            <a:spLocks noGrp="1"/>
          </p:cNvSpPr>
          <p:nvPr>
            <p:ph type="sldNum" sz="quarter" idx="12"/>
          </p:nvPr>
        </p:nvSpPr>
        <p:spPr>
          <a:noFill/>
        </p:spPr>
        <p:txBody>
          <a:bodyPr/>
          <a:lstStyle/>
          <a:p>
            <a:fld id="{3886724F-E7F6-4681-B4C3-3AA7C3042B05}" type="slidenum">
              <a:rPr lang="en-US" smtClean="0"/>
              <a:pPr/>
              <a:t>25</a:t>
            </a:fld>
            <a:endParaRPr lang="en-US" smtClean="0"/>
          </a:p>
        </p:txBody>
      </p:sp>
      <p:sp>
        <p:nvSpPr>
          <p:cNvPr id="26629" name="Rectangle 2"/>
          <p:cNvSpPr>
            <a:spLocks noGrp="1" noChangeArrowheads="1"/>
          </p:cNvSpPr>
          <p:nvPr>
            <p:ph type="title"/>
          </p:nvPr>
        </p:nvSpPr>
        <p:spPr/>
        <p:txBody>
          <a:bodyPr/>
          <a:lstStyle/>
          <a:p>
            <a:pPr algn="r" eaLnBrk="1" hangingPunct="1"/>
            <a:r>
              <a:rPr lang="nb-NO" smtClean="0"/>
              <a:t>Conclusions, II</a:t>
            </a:r>
            <a:br>
              <a:rPr lang="nb-NO" smtClean="0"/>
            </a:br>
            <a:endParaRPr lang="en-GB" sz="3200" smtClean="0"/>
          </a:p>
        </p:txBody>
      </p:sp>
      <p:sp>
        <p:nvSpPr>
          <p:cNvPr id="26630" name="Rectangle 3"/>
          <p:cNvSpPr>
            <a:spLocks noGrp="1" noChangeArrowheads="1"/>
          </p:cNvSpPr>
          <p:nvPr>
            <p:ph type="body" idx="1"/>
          </p:nvPr>
        </p:nvSpPr>
        <p:spPr/>
        <p:txBody>
          <a:bodyPr/>
          <a:lstStyle/>
          <a:p>
            <a:pPr eaLnBrk="1" hangingPunct="1">
              <a:lnSpc>
                <a:spcPct val="90000"/>
              </a:lnSpc>
            </a:pPr>
            <a:r>
              <a:rPr lang="nb-NO" sz="2800" smtClean="0"/>
              <a:t>Rethoric question:  Do ICTs represent value added to existing ways and means of communicating? If answer is ”yes”, proceed to adopt and adapt</a:t>
            </a:r>
          </a:p>
          <a:p>
            <a:pPr eaLnBrk="1" hangingPunct="1">
              <a:lnSpc>
                <a:spcPct val="90000"/>
              </a:lnSpc>
            </a:pPr>
            <a:r>
              <a:rPr lang="nb-NO" sz="2800" smtClean="0"/>
              <a:t>ICTs, communication, and models</a:t>
            </a:r>
          </a:p>
          <a:p>
            <a:pPr eaLnBrk="1" hangingPunct="1">
              <a:lnSpc>
                <a:spcPct val="90000"/>
              </a:lnSpc>
            </a:pPr>
            <a:r>
              <a:rPr lang="nb-NO" sz="2800" smtClean="0"/>
              <a:t>ICT and governance</a:t>
            </a:r>
          </a:p>
          <a:p>
            <a:pPr lvl="1" eaLnBrk="1" hangingPunct="1">
              <a:lnSpc>
                <a:spcPct val="90000"/>
              </a:lnSpc>
            </a:pPr>
            <a:r>
              <a:rPr lang="nb-NO" sz="2400" smtClean="0"/>
              <a:t>Accountability</a:t>
            </a:r>
          </a:p>
          <a:p>
            <a:pPr lvl="1" eaLnBrk="1" hangingPunct="1">
              <a:lnSpc>
                <a:spcPct val="90000"/>
              </a:lnSpc>
            </a:pPr>
            <a:r>
              <a:rPr lang="nb-NO" sz="2400" smtClean="0"/>
              <a:t>Civil and political rights</a:t>
            </a:r>
          </a:p>
          <a:p>
            <a:pPr lvl="1" eaLnBrk="1" hangingPunct="1">
              <a:lnSpc>
                <a:spcPct val="90000"/>
              </a:lnSpc>
            </a:pPr>
            <a:r>
              <a:rPr lang="nb-NO" sz="2400" smtClean="0"/>
              <a:t>Inclusion</a:t>
            </a:r>
          </a:p>
          <a:p>
            <a:pPr lvl="1" eaLnBrk="1" hangingPunct="1">
              <a:lnSpc>
                <a:spcPct val="90000"/>
              </a:lnSpc>
            </a:pPr>
            <a:r>
              <a:rPr lang="nb-NO" sz="2400" smtClean="0"/>
              <a:t>Transparency </a:t>
            </a:r>
            <a:endParaRPr lang="en-GB" sz="2400" smtClean="0"/>
          </a:p>
        </p:txBody>
      </p:sp>
      <p:pic>
        <p:nvPicPr>
          <p:cNvPr id="26631"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lassholder for dato 3"/>
          <p:cNvSpPr>
            <a:spLocks noGrp="1"/>
          </p:cNvSpPr>
          <p:nvPr>
            <p:ph type="dt" sz="quarter" idx="10"/>
          </p:nvPr>
        </p:nvSpPr>
        <p:spPr>
          <a:noFill/>
        </p:spPr>
        <p:txBody>
          <a:bodyPr/>
          <a:lstStyle/>
          <a:p>
            <a:r>
              <a:rPr lang="en-US" smtClean="0"/>
              <a:t>Swaabhimaan 2009 Nepal, 24-26 April</a:t>
            </a:r>
          </a:p>
        </p:txBody>
      </p:sp>
      <p:sp>
        <p:nvSpPr>
          <p:cNvPr id="4099" name="Plassholder for bunntekst 4"/>
          <p:cNvSpPr>
            <a:spLocks noGrp="1"/>
          </p:cNvSpPr>
          <p:nvPr>
            <p:ph type="ftr" sz="quarter" idx="11"/>
          </p:nvPr>
        </p:nvSpPr>
        <p:spPr>
          <a:noFill/>
        </p:spPr>
        <p:txBody>
          <a:bodyPr/>
          <a:lstStyle/>
          <a:p>
            <a:r>
              <a:rPr lang="en-US" smtClean="0"/>
              <a:t>Lars Soeftestad, Supras Consult, Norway</a:t>
            </a:r>
          </a:p>
        </p:txBody>
      </p:sp>
      <p:sp>
        <p:nvSpPr>
          <p:cNvPr id="4100" name="Plassholder for lysbildenummer 5"/>
          <p:cNvSpPr>
            <a:spLocks noGrp="1"/>
          </p:cNvSpPr>
          <p:nvPr>
            <p:ph type="sldNum" sz="quarter" idx="12"/>
          </p:nvPr>
        </p:nvSpPr>
        <p:spPr>
          <a:noFill/>
        </p:spPr>
        <p:txBody>
          <a:bodyPr/>
          <a:lstStyle/>
          <a:p>
            <a:fld id="{B8E029AD-6C1C-40F1-9D7F-3FB8DF1A588E}" type="slidenum">
              <a:rPr lang="en-US" smtClean="0"/>
              <a:pPr/>
              <a:t>3</a:t>
            </a:fld>
            <a:endParaRPr lang="en-US" smtClean="0"/>
          </a:p>
        </p:txBody>
      </p:sp>
      <p:sp>
        <p:nvSpPr>
          <p:cNvPr id="4101" name="Rectangle 2"/>
          <p:cNvSpPr>
            <a:spLocks noGrp="1" noChangeArrowheads="1"/>
          </p:cNvSpPr>
          <p:nvPr>
            <p:ph type="title"/>
          </p:nvPr>
        </p:nvSpPr>
        <p:spPr/>
        <p:txBody>
          <a:bodyPr/>
          <a:lstStyle/>
          <a:p>
            <a:pPr algn="r" eaLnBrk="1" hangingPunct="1"/>
            <a:r>
              <a:rPr lang="en-US" smtClean="0"/>
              <a:t>Abstract and Theses</a:t>
            </a:r>
            <a:br>
              <a:rPr lang="en-US" smtClean="0"/>
            </a:br>
            <a:endParaRPr lang="en-US" sz="3200" smtClean="0"/>
          </a:p>
        </p:txBody>
      </p:sp>
      <p:sp>
        <p:nvSpPr>
          <p:cNvPr id="4102" name="Rectangle 3"/>
          <p:cNvSpPr>
            <a:spLocks noGrp="1" noChangeArrowheads="1"/>
          </p:cNvSpPr>
          <p:nvPr>
            <p:ph type="body" idx="1"/>
          </p:nvPr>
        </p:nvSpPr>
        <p:spPr/>
        <p:txBody>
          <a:bodyPr/>
          <a:lstStyle/>
          <a:p>
            <a:pPr eaLnBrk="1" hangingPunct="1"/>
            <a:r>
              <a:rPr lang="en-US" sz="2800" smtClean="0"/>
              <a:t>Assess role &amp; impact of ICTs by means of network analysis. That is, focusing on actors, their interests, and their ability to achieve goals</a:t>
            </a:r>
          </a:p>
          <a:p>
            <a:pPr eaLnBrk="1" hangingPunct="1"/>
            <a:r>
              <a:rPr lang="en-US" sz="2800" smtClean="0"/>
              <a:t>Thesis 1:  Networks have built-in imbalances that prevent free flow of information  </a:t>
            </a:r>
          </a:p>
          <a:p>
            <a:pPr eaLnBrk="1" hangingPunct="1"/>
            <a:r>
              <a:rPr lang="en-US" sz="2800" smtClean="0"/>
              <a:t>Thesis 2:  ICTs tend to overlay such imbalances, and to reinforce them</a:t>
            </a:r>
          </a:p>
        </p:txBody>
      </p:sp>
      <p:pic>
        <p:nvPicPr>
          <p:cNvPr id="4103" name="Bilde 7" descr="supras_sc1.gif"/>
          <p:cNvPicPr>
            <a:picLocks noChangeAspect="1"/>
          </p:cNvPicPr>
          <p:nvPr/>
        </p:nvPicPr>
        <p:blipFill>
          <a:blip r:embed="rId2"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Plassholder for dato 3"/>
          <p:cNvSpPr>
            <a:spLocks noGrp="1"/>
          </p:cNvSpPr>
          <p:nvPr>
            <p:ph type="dt" sz="quarter" idx="10"/>
          </p:nvPr>
        </p:nvSpPr>
        <p:spPr>
          <a:noFill/>
        </p:spPr>
        <p:txBody>
          <a:bodyPr/>
          <a:lstStyle/>
          <a:p>
            <a:r>
              <a:rPr lang="en-US" smtClean="0"/>
              <a:t>Swaabhimaan 2009 Nepal, 24-26 April</a:t>
            </a:r>
          </a:p>
        </p:txBody>
      </p:sp>
      <p:sp>
        <p:nvSpPr>
          <p:cNvPr id="5123" name="Plassholder for bunntekst 4"/>
          <p:cNvSpPr>
            <a:spLocks noGrp="1"/>
          </p:cNvSpPr>
          <p:nvPr>
            <p:ph type="ftr" sz="quarter" idx="11"/>
          </p:nvPr>
        </p:nvSpPr>
        <p:spPr>
          <a:noFill/>
        </p:spPr>
        <p:txBody>
          <a:bodyPr/>
          <a:lstStyle/>
          <a:p>
            <a:r>
              <a:rPr lang="en-US" smtClean="0"/>
              <a:t>Lars Soeftestad, Supras Consult, Norway</a:t>
            </a:r>
          </a:p>
        </p:txBody>
      </p:sp>
      <p:sp>
        <p:nvSpPr>
          <p:cNvPr id="5124" name="Plassholder for lysbildenummer 5"/>
          <p:cNvSpPr>
            <a:spLocks noGrp="1"/>
          </p:cNvSpPr>
          <p:nvPr>
            <p:ph type="sldNum" sz="quarter" idx="12"/>
          </p:nvPr>
        </p:nvSpPr>
        <p:spPr>
          <a:noFill/>
        </p:spPr>
        <p:txBody>
          <a:bodyPr/>
          <a:lstStyle/>
          <a:p>
            <a:fld id="{3192AB82-5567-4FEC-AB55-415A012FFDBE}" type="slidenum">
              <a:rPr lang="en-US" smtClean="0"/>
              <a:pPr/>
              <a:t>4</a:t>
            </a:fld>
            <a:endParaRPr lang="en-US" smtClean="0"/>
          </a:p>
        </p:txBody>
      </p:sp>
      <p:sp>
        <p:nvSpPr>
          <p:cNvPr id="5125" name="Rectangle 2"/>
          <p:cNvSpPr>
            <a:spLocks noGrp="1" noChangeArrowheads="1"/>
          </p:cNvSpPr>
          <p:nvPr>
            <p:ph type="title"/>
          </p:nvPr>
        </p:nvSpPr>
        <p:spPr/>
        <p:txBody>
          <a:bodyPr/>
          <a:lstStyle/>
          <a:p>
            <a:pPr algn="r" eaLnBrk="1" hangingPunct="1"/>
            <a:r>
              <a:rPr lang="en-US" smtClean="0"/>
              <a:t>Communication and knowledge</a:t>
            </a:r>
            <a:br>
              <a:rPr lang="en-US" smtClean="0"/>
            </a:br>
            <a:endParaRPr lang="en-US" sz="3200" smtClean="0"/>
          </a:p>
        </p:txBody>
      </p:sp>
      <p:sp>
        <p:nvSpPr>
          <p:cNvPr id="5126" name="Rectangle 3"/>
          <p:cNvSpPr>
            <a:spLocks noGrp="1" noChangeArrowheads="1"/>
          </p:cNvSpPr>
          <p:nvPr>
            <p:ph type="body" idx="1"/>
          </p:nvPr>
        </p:nvSpPr>
        <p:spPr/>
        <p:txBody>
          <a:bodyPr/>
          <a:lstStyle/>
          <a:p>
            <a:pPr eaLnBrk="1" hangingPunct="1"/>
            <a:r>
              <a:rPr lang="en-US" sz="2800" smtClean="0"/>
              <a:t>What is communication?</a:t>
            </a:r>
          </a:p>
          <a:p>
            <a:pPr eaLnBrk="1" hangingPunct="1"/>
            <a:r>
              <a:rPr lang="en-US" sz="2800" smtClean="0"/>
              <a:t>Communication before and today</a:t>
            </a:r>
          </a:p>
          <a:p>
            <a:pPr eaLnBrk="1" hangingPunct="1"/>
            <a:r>
              <a:rPr lang="en-US" sz="2800" smtClean="0"/>
              <a:t>Communication and development cooperation</a:t>
            </a:r>
          </a:p>
          <a:p>
            <a:pPr eaLnBrk="1" hangingPunct="1"/>
            <a:r>
              <a:rPr lang="en-US" sz="2800" smtClean="0"/>
              <a:t>Knowledge and knowledge mgmt.</a:t>
            </a:r>
          </a:p>
          <a:p>
            <a:pPr eaLnBrk="1" hangingPunct="1"/>
            <a:r>
              <a:rPr lang="en-US" sz="2800" smtClean="0"/>
              <a:t>Knowledge systems</a:t>
            </a:r>
          </a:p>
          <a:p>
            <a:pPr eaLnBrk="1" hangingPunct="1"/>
            <a:r>
              <a:rPr lang="en-US" sz="2800" smtClean="0"/>
              <a:t>Knowledge mgmt. and development cooperation</a:t>
            </a:r>
          </a:p>
          <a:p>
            <a:pPr eaLnBrk="1" hangingPunct="1"/>
            <a:r>
              <a:rPr lang="en-US" sz="2800" smtClean="0"/>
              <a:t>Development theories and communication </a:t>
            </a:r>
          </a:p>
          <a:p>
            <a:pPr eaLnBrk="1" hangingPunct="1"/>
            <a:r>
              <a:rPr lang="en-US" sz="2800" smtClean="0"/>
              <a:t>Communicating knowledge</a:t>
            </a:r>
          </a:p>
        </p:txBody>
      </p:sp>
      <p:pic>
        <p:nvPicPr>
          <p:cNvPr id="5127"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lassholder for dato 3"/>
          <p:cNvSpPr>
            <a:spLocks noGrp="1"/>
          </p:cNvSpPr>
          <p:nvPr>
            <p:ph type="dt" sz="quarter" idx="10"/>
          </p:nvPr>
        </p:nvSpPr>
        <p:spPr>
          <a:noFill/>
        </p:spPr>
        <p:txBody>
          <a:bodyPr/>
          <a:lstStyle/>
          <a:p>
            <a:r>
              <a:rPr lang="en-US" smtClean="0"/>
              <a:t>Swaabhimaan 2009 Nepal, 24-26 April</a:t>
            </a:r>
          </a:p>
        </p:txBody>
      </p:sp>
      <p:sp>
        <p:nvSpPr>
          <p:cNvPr id="6147" name="Plassholder for bunntekst 4"/>
          <p:cNvSpPr>
            <a:spLocks noGrp="1"/>
          </p:cNvSpPr>
          <p:nvPr>
            <p:ph type="ftr" sz="quarter" idx="11"/>
          </p:nvPr>
        </p:nvSpPr>
        <p:spPr>
          <a:noFill/>
        </p:spPr>
        <p:txBody>
          <a:bodyPr/>
          <a:lstStyle/>
          <a:p>
            <a:r>
              <a:rPr lang="en-US" smtClean="0"/>
              <a:t>Lars Soeftestad, Supras Consult, Norway</a:t>
            </a:r>
          </a:p>
        </p:txBody>
      </p:sp>
      <p:sp>
        <p:nvSpPr>
          <p:cNvPr id="6148" name="Plassholder for lysbildenummer 5"/>
          <p:cNvSpPr>
            <a:spLocks noGrp="1"/>
          </p:cNvSpPr>
          <p:nvPr>
            <p:ph type="sldNum" sz="quarter" idx="12"/>
          </p:nvPr>
        </p:nvSpPr>
        <p:spPr>
          <a:noFill/>
        </p:spPr>
        <p:txBody>
          <a:bodyPr/>
          <a:lstStyle/>
          <a:p>
            <a:fld id="{9F98379E-0647-4E25-93BD-0CEF25E337CD}" type="slidenum">
              <a:rPr lang="en-US" smtClean="0"/>
              <a:pPr/>
              <a:t>5</a:t>
            </a:fld>
            <a:endParaRPr lang="en-US" smtClean="0"/>
          </a:p>
        </p:txBody>
      </p:sp>
      <p:sp>
        <p:nvSpPr>
          <p:cNvPr id="6149" name="Rectangle 2"/>
          <p:cNvSpPr>
            <a:spLocks noGrp="1" noChangeArrowheads="1"/>
          </p:cNvSpPr>
          <p:nvPr>
            <p:ph type="title"/>
          </p:nvPr>
        </p:nvSpPr>
        <p:spPr/>
        <p:txBody>
          <a:bodyPr/>
          <a:lstStyle/>
          <a:p>
            <a:pPr algn="r" eaLnBrk="1" hangingPunct="1"/>
            <a:r>
              <a:rPr lang="en-US" smtClean="0"/>
              <a:t>A network model, I</a:t>
            </a:r>
            <a:br>
              <a:rPr lang="en-US" smtClean="0"/>
            </a:br>
            <a:endParaRPr lang="en-US" sz="3200" smtClean="0"/>
          </a:p>
        </p:txBody>
      </p:sp>
      <p:sp>
        <p:nvSpPr>
          <p:cNvPr id="6150" name="Rectangle 3"/>
          <p:cNvSpPr>
            <a:spLocks noGrp="1" noChangeArrowheads="1"/>
          </p:cNvSpPr>
          <p:nvPr>
            <p:ph type="body" idx="1"/>
          </p:nvPr>
        </p:nvSpPr>
        <p:spPr/>
        <p:txBody>
          <a:bodyPr/>
          <a:lstStyle/>
          <a:p>
            <a:pPr eaLnBrk="1" hangingPunct="1">
              <a:lnSpc>
                <a:spcPct val="90000"/>
              </a:lnSpc>
            </a:pPr>
            <a:r>
              <a:rPr lang="nb-NO" smtClean="0"/>
              <a:t>Network and network analysis defined</a:t>
            </a:r>
          </a:p>
          <a:p>
            <a:pPr eaLnBrk="1" hangingPunct="1">
              <a:lnSpc>
                <a:spcPct val="90000"/>
              </a:lnSpc>
            </a:pPr>
            <a:r>
              <a:rPr lang="nb-NO" smtClean="0"/>
              <a:t>Elements of networks:  Actors and links</a:t>
            </a:r>
          </a:p>
          <a:p>
            <a:pPr eaLnBrk="1" hangingPunct="1">
              <a:lnSpc>
                <a:spcPct val="90000"/>
              </a:lnSpc>
            </a:pPr>
            <a:r>
              <a:rPr lang="nb-NO" smtClean="0"/>
              <a:t>Developments, I</a:t>
            </a:r>
          </a:p>
          <a:p>
            <a:pPr lvl="1" eaLnBrk="1" hangingPunct="1">
              <a:lnSpc>
                <a:spcPct val="90000"/>
              </a:lnSpc>
            </a:pPr>
            <a:r>
              <a:rPr lang="en-GB" smtClean="0"/>
              <a:t>Scaling up</a:t>
            </a:r>
          </a:p>
          <a:p>
            <a:pPr lvl="1" eaLnBrk="1" hangingPunct="1">
              <a:lnSpc>
                <a:spcPct val="90000"/>
              </a:lnSpc>
            </a:pPr>
            <a:r>
              <a:rPr lang="en-GB" smtClean="0"/>
              <a:t>Micro-macro relationships:  Realities and models</a:t>
            </a:r>
          </a:p>
          <a:p>
            <a:pPr lvl="1" eaLnBrk="1" hangingPunct="1">
              <a:lnSpc>
                <a:spcPct val="90000"/>
              </a:lnSpc>
            </a:pPr>
            <a:r>
              <a:rPr lang="en-GB" smtClean="0"/>
              <a:t>Globalization</a:t>
            </a:r>
          </a:p>
        </p:txBody>
      </p:sp>
      <p:pic>
        <p:nvPicPr>
          <p:cNvPr id="6151"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ssholder for dato 3"/>
          <p:cNvSpPr>
            <a:spLocks noGrp="1"/>
          </p:cNvSpPr>
          <p:nvPr>
            <p:ph type="dt" sz="quarter" idx="10"/>
          </p:nvPr>
        </p:nvSpPr>
        <p:spPr>
          <a:noFill/>
        </p:spPr>
        <p:txBody>
          <a:bodyPr/>
          <a:lstStyle/>
          <a:p>
            <a:r>
              <a:rPr lang="en-US" smtClean="0"/>
              <a:t>Swaabhimaan 2009 Nepal, 24-26 April</a:t>
            </a:r>
          </a:p>
        </p:txBody>
      </p:sp>
      <p:sp>
        <p:nvSpPr>
          <p:cNvPr id="7171" name="Plassholder for bunntekst 4"/>
          <p:cNvSpPr>
            <a:spLocks noGrp="1"/>
          </p:cNvSpPr>
          <p:nvPr>
            <p:ph type="ftr" sz="quarter" idx="11"/>
          </p:nvPr>
        </p:nvSpPr>
        <p:spPr>
          <a:noFill/>
        </p:spPr>
        <p:txBody>
          <a:bodyPr/>
          <a:lstStyle/>
          <a:p>
            <a:r>
              <a:rPr lang="en-US" smtClean="0"/>
              <a:t>Lars Soeftestad, Supras Consult, Norway</a:t>
            </a:r>
          </a:p>
        </p:txBody>
      </p:sp>
      <p:sp>
        <p:nvSpPr>
          <p:cNvPr id="7172" name="Plassholder for lysbildenummer 5"/>
          <p:cNvSpPr>
            <a:spLocks noGrp="1"/>
          </p:cNvSpPr>
          <p:nvPr>
            <p:ph type="sldNum" sz="quarter" idx="12"/>
          </p:nvPr>
        </p:nvSpPr>
        <p:spPr>
          <a:noFill/>
        </p:spPr>
        <p:txBody>
          <a:bodyPr/>
          <a:lstStyle/>
          <a:p>
            <a:fld id="{211F019C-923C-4231-9523-FF154FDBC322}" type="slidenum">
              <a:rPr lang="en-US" smtClean="0"/>
              <a:pPr/>
              <a:t>6</a:t>
            </a:fld>
            <a:endParaRPr lang="en-US" smtClean="0"/>
          </a:p>
        </p:txBody>
      </p:sp>
      <p:sp>
        <p:nvSpPr>
          <p:cNvPr id="7173" name="Rectangle 2"/>
          <p:cNvSpPr>
            <a:spLocks noGrp="1" noChangeArrowheads="1"/>
          </p:cNvSpPr>
          <p:nvPr>
            <p:ph type="title"/>
          </p:nvPr>
        </p:nvSpPr>
        <p:spPr/>
        <p:txBody>
          <a:bodyPr/>
          <a:lstStyle/>
          <a:p>
            <a:pPr algn="r" eaLnBrk="1" hangingPunct="1"/>
            <a:r>
              <a:rPr lang="nb-NO" smtClean="0"/>
              <a:t>A network model, II</a:t>
            </a:r>
            <a:br>
              <a:rPr lang="nb-NO" smtClean="0"/>
            </a:br>
            <a:endParaRPr lang="en-GB" sz="3200" smtClean="0"/>
          </a:p>
        </p:txBody>
      </p:sp>
      <p:sp>
        <p:nvSpPr>
          <p:cNvPr id="7174" name="Rectangle 3"/>
          <p:cNvSpPr>
            <a:spLocks noGrp="1" noChangeArrowheads="1"/>
          </p:cNvSpPr>
          <p:nvPr>
            <p:ph type="body" idx="1"/>
          </p:nvPr>
        </p:nvSpPr>
        <p:spPr/>
        <p:txBody>
          <a:bodyPr/>
          <a:lstStyle/>
          <a:p>
            <a:pPr eaLnBrk="1" hangingPunct="1">
              <a:buFontTx/>
              <a:buNone/>
            </a:pPr>
            <a:r>
              <a:rPr lang="nb-NO" smtClean="0"/>
              <a:t>Developments, II:  The World Bank</a:t>
            </a:r>
          </a:p>
          <a:p>
            <a:pPr eaLnBrk="1" hangingPunct="1"/>
            <a:r>
              <a:rPr lang="nb-NO" smtClean="0"/>
              <a:t>From actor to stakeholder</a:t>
            </a:r>
          </a:p>
          <a:p>
            <a:pPr eaLnBrk="1" hangingPunct="1"/>
            <a:r>
              <a:rPr lang="nb-NO" smtClean="0"/>
              <a:t>Social assessment</a:t>
            </a:r>
          </a:p>
          <a:p>
            <a:pPr lvl="1" eaLnBrk="1" hangingPunct="1"/>
            <a:r>
              <a:rPr lang="nb-NO" smtClean="0"/>
              <a:t>Stakeholder analysis</a:t>
            </a:r>
          </a:p>
          <a:p>
            <a:pPr lvl="2" eaLnBrk="1" hangingPunct="1"/>
            <a:r>
              <a:rPr lang="nb-NO" smtClean="0"/>
              <a:t>Identifying key stakeholders</a:t>
            </a:r>
          </a:p>
          <a:p>
            <a:pPr lvl="2" eaLnBrk="1" hangingPunct="1"/>
            <a:r>
              <a:rPr lang="nb-NO" smtClean="0"/>
              <a:t>Determining importance and influence</a:t>
            </a:r>
          </a:p>
          <a:p>
            <a:pPr lvl="2" eaLnBrk="1" hangingPunct="1"/>
            <a:r>
              <a:rPr lang="nb-NO" smtClean="0"/>
              <a:t>Selecting representation</a:t>
            </a:r>
          </a:p>
          <a:p>
            <a:pPr lvl="1" eaLnBrk="1" hangingPunct="1"/>
            <a:r>
              <a:rPr lang="nb-NO" smtClean="0"/>
              <a:t>Organizational and institutional analysis</a:t>
            </a:r>
            <a:endParaRPr lang="en-GB" smtClean="0"/>
          </a:p>
        </p:txBody>
      </p:sp>
      <p:pic>
        <p:nvPicPr>
          <p:cNvPr id="7175"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Plassholder for dato 3"/>
          <p:cNvSpPr>
            <a:spLocks noGrp="1"/>
          </p:cNvSpPr>
          <p:nvPr>
            <p:ph type="dt" sz="quarter" idx="10"/>
          </p:nvPr>
        </p:nvSpPr>
        <p:spPr>
          <a:noFill/>
        </p:spPr>
        <p:txBody>
          <a:bodyPr/>
          <a:lstStyle/>
          <a:p>
            <a:r>
              <a:rPr lang="en-US" smtClean="0"/>
              <a:t>Swaabhimaan 2009 Nepal, 24-26 April</a:t>
            </a:r>
          </a:p>
        </p:txBody>
      </p:sp>
      <p:sp>
        <p:nvSpPr>
          <p:cNvPr id="8195" name="Plassholder for bunntekst 4"/>
          <p:cNvSpPr>
            <a:spLocks noGrp="1"/>
          </p:cNvSpPr>
          <p:nvPr>
            <p:ph type="ftr" sz="quarter" idx="11"/>
          </p:nvPr>
        </p:nvSpPr>
        <p:spPr>
          <a:noFill/>
        </p:spPr>
        <p:txBody>
          <a:bodyPr/>
          <a:lstStyle/>
          <a:p>
            <a:r>
              <a:rPr lang="en-US" smtClean="0"/>
              <a:t>Lars Soeftestad, Supras Consult, Norway</a:t>
            </a:r>
          </a:p>
        </p:txBody>
      </p:sp>
      <p:sp>
        <p:nvSpPr>
          <p:cNvPr id="8196" name="Plassholder for lysbildenummer 5"/>
          <p:cNvSpPr>
            <a:spLocks noGrp="1"/>
          </p:cNvSpPr>
          <p:nvPr>
            <p:ph type="sldNum" sz="quarter" idx="12"/>
          </p:nvPr>
        </p:nvSpPr>
        <p:spPr>
          <a:noFill/>
        </p:spPr>
        <p:txBody>
          <a:bodyPr/>
          <a:lstStyle/>
          <a:p>
            <a:fld id="{616D531E-2413-443B-9FA1-A195E6A9B2D8}" type="slidenum">
              <a:rPr lang="en-US" smtClean="0"/>
              <a:pPr/>
              <a:t>7</a:t>
            </a:fld>
            <a:endParaRPr lang="en-US" smtClean="0"/>
          </a:p>
        </p:txBody>
      </p:sp>
      <p:sp>
        <p:nvSpPr>
          <p:cNvPr id="8197" name="Rectangle 2"/>
          <p:cNvSpPr>
            <a:spLocks noGrp="1" noChangeArrowheads="1"/>
          </p:cNvSpPr>
          <p:nvPr>
            <p:ph type="title"/>
          </p:nvPr>
        </p:nvSpPr>
        <p:spPr/>
        <p:txBody>
          <a:bodyPr/>
          <a:lstStyle/>
          <a:p>
            <a:pPr algn="r" eaLnBrk="1" hangingPunct="1"/>
            <a:r>
              <a:rPr lang="nb-NO" smtClean="0"/>
              <a:t>A network model, III</a:t>
            </a:r>
            <a:br>
              <a:rPr lang="nb-NO" smtClean="0"/>
            </a:br>
            <a:r>
              <a:rPr lang="nb-NO" sz="3200" smtClean="0"/>
              <a:t/>
            </a:r>
            <a:br>
              <a:rPr lang="nb-NO" sz="3200" smtClean="0"/>
            </a:br>
            <a:endParaRPr lang="en-GB" sz="3200" smtClean="0"/>
          </a:p>
        </p:txBody>
      </p:sp>
      <p:sp>
        <p:nvSpPr>
          <p:cNvPr id="8198" name="Rectangle 3"/>
          <p:cNvSpPr>
            <a:spLocks noGrp="1" noChangeArrowheads="1"/>
          </p:cNvSpPr>
          <p:nvPr>
            <p:ph type="body" idx="1"/>
          </p:nvPr>
        </p:nvSpPr>
        <p:spPr>
          <a:xfrm>
            <a:off x="685800" y="1524000"/>
            <a:ext cx="7772400" cy="5029200"/>
          </a:xfrm>
        </p:spPr>
        <p:txBody>
          <a:bodyPr/>
          <a:lstStyle/>
          <a:p>
            <a:pPr eaLnBrk="1" hangingPunct="1">
              <a:lnSpc>
                <a:spcPct val="90000"/>
              </a:lnSpc>
            </a:pPr>
            <a:r>
              <a:rPr lang="nb-NO" sz="2800" smtClean="0"/>
              <a:t>Characteristics of networks</a:t>
            </a:r>
          </a:p>
          <a:p>
            <a:pPr lvl="1" eaLnBrk="1" hangingPunct="1">
              <a:lnSpc>
                <a:spcPct val="90000"/>
              </a:lnSpc>
            </a:pPr>
            <a:r>
              <a:rPr lang="nb-NO" sz="2400" smtClean="0"/>
              <a:t>Structural characteristics</a:t>
            </a:r>
          </a:p>
          <a:p>
            <a:pPr lvl="2" eaLnBrk="1" hangingPunct="1">
              <a:lnSpc>
                <a:spcPct val="90000"/>
              </a:lnSpc>
            </a:pPr>
            <a:r>
              <a:rPr lang="nb-NO" sz="2000" smtClean="0"/>
              <a:t>Size, Density, Composition</a:t>
            </a:r>
          </a:p>
          <a:p>
            <a:pPr lvl="1" eaLnBrk="1" hangingPunct="1">
              <a:lnSpc>
                <a:spcPct val="90000"/>
              </a:lnSpc>
            </a:pPr>
            <a:r>
              <a:rPr lang="nb-NO" sz="2400" smtClean="0"/>
              <a:t>Interactional characteristics</a:t>
            </a:r>
          </a:p>
          <a:p>
            <a:pPr lvl="2" eaLnBrk="1" hangingPunct="1">
              <a:lnSpc>
                <a:spcPct val="90000"/>
              </a:lnSpc>
            </a:pPr>
            <a:r>
              <a:rPr lang="nb-NO" sz="2000" smtClean="0"/>
              <a:t>Content, Direction, Stability, Frequency</a:t>
            </a:r>
          </a:p>
          <a:p>
            <a:pPr eaLnBrk="1" hangingPunct="1">
              <a:lnSpc>
                <a:spcPct val="90000"/>
              </a:lnSpc>
            </a:pPr>
            <a:r>
              <a:rPr lang="nb-NO" sz="2800" smtClean="0"/>
              <a:t>Conceptual apparatus</a:t>
            </a:r>
          </a:p>
          <a:p>
            <a:pPr lvl="1" eaLnBrk="1" hangingPunct="1">
              <a:lnSpc>
                <a:spcPct val="90000"/>
              </a:lnSpc>
            </a:pPr>
            <a:r>
              <a:rPr lang="nb-NO" sz="2400" smtClean="0"/>
              <a:t>Individual level</a:t>
            </a:r>
          </a:p>
          <a:p>
            <a:pPr lvl="2" eaLnBrk="1" hangingPunct="1">
              <a:lnSpc>
                <a:spcPct val="90000"/>
              </a:lnSpc>
            </a:pPr>
            <a:r>
              <a:rPr lang="nb-NO" sz="2000" smtClean="0"/>
              <a:t>Actor, Action, Category, Corporation, Cross pressure, Role, Role conflict, Status, Transaction</a:t>
            </a:r>
          </a:p>
          <a:p>
            <a:pPr lvl="1" eaLnBrk="1" hangingPunct="1">
              <a:lnSpc>
                <a:spcPct val="90000"/>
              </a:lnSpc>
            </a:pPr>
            <a:r>
              <a:rPr lang="nb-NO" sz="2400" smtClean="0"/>
              <a:t>Societal level</a:t>
            </a:r>
          </a:p>
          <a:p>
            <a:pPr lvl="2" eaLnBrk="1" hangingPunct="1">
              <a:lnSpc>
                <a:spcPct val="90000"/>
              </a:lnSpc>
            </a:pPr>
            <a:r>
              <a:rPr lang="nb-NO" sz="2000" smtClean="0"/>
              <a:t>Division of work, Institutionalisation, Integration, Culture, Norm, Process, Scale, Social structure, Social field, Social system</a:t>
            </a:r>
            <a:endParaRPr lang="en-GB" sz="2000" smtClean="0"/>
          </a:p>
        </p:txBody>
      </p:sp>
      <p:pic>
        <p:nvPicPr>
          <p:cNvPr id="8199"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Plassholder for dato 3"/>
          <p:cNvSpPr>
            <a:spLocks noGrp="1"/>
          </p:cNvSpPr>
          <p:nvPr>
            <p:ph type="dt" sz="quarter" idx="10"/>
          </p:nvPr>
        </p:nvSpPr>
        <p:spPr>
          <a:noFill/>
        </p:spPr>
        <p:txBody>
          <a:bodyPr/>
          <a:lstStyle/>
          <a:p>
            <a:r>
              <a:rPr lang="en-US" smtClean="0"/>
              <a:t>Swaabhimaan 2009 Nepal, 24-26 April</a:t>
            </a:r>
          </a:p>
        </p:txBody>
      </p:sp>
      <p:sp>
        <p:nvSpPr>
          <p:cNvPr id="9219" name="Plassholder for bunntekst 4"/>
          <p:cNvSpPr>
            <a:spLocks noGrp="1"/>
          </p:cNvSpPr>
          <p:nvPr>
            <p:ph type="ftr" sz="quarter" idx="11"/>
          </p:nvPr>
        </p:nvSpPr>
        <p:spPr>
          <a:noFill/>
        </p:spPr>
        <p:txBody>
          <a:bodyPr/>
          <a:lstStyle/>
          <a:p>
            <a:r>
              <a:rPr lang="en-US" smtClean="0"/>
              <a:t>Lars Soeftestad, Supras Consult, Norway</a:t>
            </a:r>
          </a:p>
        </p:txBody>
      </p:sp>
      <p:sp>
        <p:nvSpPr>
          <p:cNvPr id="9220" name="Plassholder for lysbildenummer 5"/>
          <p:cNvSpPr>
            <a:spLocks noGrp="1"/>
          </p:cNvSpPr>
          <p:nvPr>
            <p:ph type="sldNum" sz="quarter" idx="12"/>
          </p:nvPr>
        </p:nvSpPr>
        <p:spPr>
          <a:noFill/>
        </p:spPr>
        <p:txBody>
          <a:bodyPr/>
          <a:lstStyle/>
          <a:p>
            <a:fld id="{B9396016-4764-4692-B1E5-55CB91AB3898}" type="slidenum">
              <a:rPr lang="en-US" smtClean="0"/>
              <a:pPr/>
              <a:t>8</a:t>
            </a:fld>
            <a:endParaRPr lang="en-US" smtClean="0"/>
          </a:p>
        </p:txBody>
      </p:sp>
      <p:sp>
        <p:nvSpPr>
          <p:cNvPr id="9221" name="Rectangle 2"/>
          <p:cNvSpPr>
            <a:spLocks noGrp="1" noChangeArrowheads="1"/>
          </p:cNvSpPr>
          <p:nvPr>
            <p:ph type="title"/>
          </p:nvPr>
        </p:nvSpPr>
        <p:spPr/>
        <p:txBody>
          <a:bodyPr/>
          <a:lstStyle/>
          <a:p>
            <a:pPr algn="r" eaLnBrk="1" hangingPunct="1"/>
            <a:r>
              <a:rPr lang="nb-NO" smtClean="0"/>
              <a:t>A network model, IV</a:t>
            </a:r>
            <a:br>
              <a:rPr lang="nb-NO" smtClean="0"/>
            </a:br>
            <a:endParaRPr lang="en-GB" sz="3200" smtClean="0"/>
          </a:p>
        </p:txBody>
      </p:sp>
      <p:sp>
        <p:nvSpPr>
          <p:cNvPr id="9222" name="Rectangle 3"/>
          <p:cNvSpPr>
            <a:spLocks noGrp="1" noChangeArrowheads="1"/>
          </p:cNvSpPr>
          <p:nvPr>
            <p:ph type="body" idx="1"/>
          </p:nvPr>
        </p:nvSpPr>
        <p:spPr/>
        <p:txBody>
          <a:bodyPr/>
          <a:lstStyle/>
          <a:p>
            <a:pPr eaLnBrk="1" hangingPunct="1"/>
            <a:r>
              <a:rPr lang="nb-NO" smtClean="0"/>
              <a:t>Types of network analysis</a:t>
            </a:r>
          </a:p>
          <a:p>
            <a:pPr lvl="1" eaLnBrk="1" hangingPunct="1"/>
            <a:r>
              <a:rPr lang="nb-NO" smtClean="0"/>
              <a:t>Individual-oriented approaches</a:t>
            </a:r>
          </a:p>
          <a:p>
            <a:pPr lvl="1" eaLnBrk="1" hangingPunct="1"/>
            <a:r>
              <a:rPr lang="nb-NO" smtClean="0"/>
              <a:t>Contextual approaches</a:t>
            </a:r>
          </a:p>
          <a:p>
            <a:pPr lvl="1" eaLnBrk="1" hangingPunct="1"/>
            <a:r>
              <a:rPr lang="nb-NO" smtClean="0"/>
              <a:t>Partial approaches</a:t>
            </a:r>
          </a:p>
          <a:p>
            <a:pPr eaLnBrk="1" hangingPunct="1"/>
            <a:r>
              <a:rPr lang="nb-NO" smtClean="0"/>
              <a:t>Imbalances and power in networks</a:t>
            </a:r>
            <a:endParaRPr lang="en-GB" smtClean="0"/>
          </a:p>
        </p:txBody>
      </p:sp>
      <p:pic>
        <p:nvPicPr>
          <p:cNvPr id="9223" name="Bilde 6" descr="supras_sc1.gif"/>
          <p:cNvPicPr>
            <a:picLocks noChangeAspect="1"/>
          </p:cNvPicPr>
          <p:nvPr/>
        </p:nvPicPr>
        <p:blipFill>
          <a:blip r:embed="rId3"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Plassholder for dato 3"/>
          <p:cNvSpPr>
            <a:spLocks noGrp="1"/>
          </p:cNvSpPr>
          <p:nvPr>
            <p:ph type="dt" sz="quarter" idx="10"/>
          </p:nvPr>
        </p:nvSpPr>
        <p:spPr>
          <a:noFill/>
        </p:spPr>
        <p:txBody>
          <a:bodyPr/>
          <a:lstStyle/>
          <a:p>
            <a:r>
              <a:rPr lang="en-US" smtClean="0"/>
              <a:t>Swaabhimaan 2009 Nepal, 24-26 April</a:t>
            </a:r>
          </a:p>
        </p:txBody>
      </p:sp>
      <p:sp>
        <p:nvSpPr>
          <p:cNvPr id="10243" name="Plassholder for bunntekst 4"/>
          <p:cNvSpPr>
            <a:spLocks noGrp="1"/>
          </p:cNvSpPr>
          <p:nvPr>
            <p:ph type="ftr" sz="quarter" idx="11"/>
          </p:nvPr>
        </p:nvSpPr>
        <p:spPr>
          <a:noFill/>
        </p:spPr>
        <p:txBody>
          <a:bodyPr/>
          <a:lstStyle/>
          <a:p>
            <a:r>
              <a:rPr lang="en-US" smtClean="0"/>
              <a:t>Lars Soeftestad, Supras Consult, Norway</a:t>
            </a:r>
          </a:p>
        </p:txBody>
      </p:sp>
      <p:sp>
        <p:nvSpPr>
          <p:cNvPr id="10244" name="Plassholder for lysbildenummer 5"/>
          <p:cNvSpPr>
            <a:spLocks noGrp="1"/>
          </p:cNvSpPr>
          <p:nvPr>
            <p:ph type="sldNum" sz="quarter" idx="12"/>
          </p:nvPr>
        </p:nvSpPr>
        <p:spPr>
          <a:noFill/>
        </p:spPr>
        <p:txBody>
          <a:bodyPr/>
          <a:lstStyle/>
          <a:p>
            <a:fld id="{4D3623D2-A938-4072-A5D6-041832F00A9F}" type="slidenum">
              <a:rPr lang="en-US" smtClean="0"/>
              <a:pPr/>
              <a:t>9</a:t>
            </a:fld>
            <a:endParaRPr lang="en-US" smtClean="0"/>
          </a:p>
        </p:txBody>
      </p:sp>
      <p:sp>
        <p:nvSpPr>
          <p:cNvPr id="10245" name="Rectangle 2"/>
          <p:cNvSpPr>
            <a:spLocks noGrp="1" noChangeArrowheads="1"/>
          </p:cNvSpPr>
          <p:nvPr>
            <p:ph type="title"/>
          </p:nvPr>
        </p:nvSpPr>
        <p:spPr/>
        <p:txBody>
          <a:bodyPr/>
          <a:lstStyle/>
          <a:p>
            <a:pPr algn="r" eaLnBrk="1" hangingPunct="1"/>
            <a:r>
              <a:rPr lang="nb-NO" smtClean="0"/>
              <a:t>Case: Description, I</a:t>
            </a:r>
            <a:br>
              <a:rPr lang="nb-NO" smtClean="0"/>
            </a:br>
            <a:endParaRPr lang="en-GB" sz="3200" smtClean="0"/>
          </a:p>
        </p:txBody>
      </p:sp>
      <p:sp>
        <p:nvSpPr>
          <p:cNvPr id="10246" name="Rectangle 3"/>
          <p:cNvSpPr>
            <a:spLocks noGrp="1" noChangeArrowheads="1"/>
          </p:cNvSpPr>
          <p:nvPr>
            <p:ph type="body" idx="1"/>
          </p:nvPr>
        </p:nvSpPr>
        <p:spPr/>
        <p:txBody>
          <a:bodyPr/>
          <a:lstStyle/>
          <a:p>
            <a:pPr eaLnBrk="1" hangingPunct="1">
              <a:lnSpc>
                <a:spcPct val="90000"/>
              </a:lnSpc>
            </a:pPr>
            <a:r>
              <a:rPr lang="nb-NO" smtClean="0"/>
              <a:t>Why the HIV/AIDS sector in Botswana?</a:t>
            </a:r>
          </a:p>
          <a:p>
            <a:pPr lvl="1" eaLnBrk="1" hangingPunct="1">
              <a:lnSpc>
                <a:spcPct val="90000"/>
              </a:lnSpc>
            </a:pPr>
            <a:r>
              <a:rPr lang="nb-NO" smtClean="0"/>
              <a:t>Large foreign presence:  Personnel, technology</a:t>
            </a:r>
          </a:p>
          <a:p>
            <a:pPr lvl="1" eaLnBrk="1" hangingPunct="1">
              <a:lnSpc>
                <a:spcPct val="90000"/>
              </a:lnSpc>
            </a:pPr>
            <a:r>
              <a:rPr lang="nb-NO" smtClean="0"/>
              <a:t>Medical approaches and technology imported</a:t>
            </a:r>
          </a:p>
          <a:p>
            <a:pPr lvl="1" eaLnBrk="1" hangingPunct="1">
              <a:lnSpc>
                <a:spcPct val="90000"/>
              </a:lnSpc>
            </a:pPr>
            <a:r>
              <a:rPr lang="nb-NO" smtClean="0"/>
              <a:t>Partly advanced use of ICTs</a:t>
            </a:r>
          </a:p>
          <a:p>
            <a:pPr eaLnBrk="1" hangingPunct="1">
              <a:lnSpc>
                <a:spcPct val="90000"/>
              </a:lnSpc>
            </a:pPr>
            <a:r>
              <a:rPr lang="nb-NO" smtClean="0"/>
              <a:t>Botswana statistics</a:t>
            </a:r>
            <a:endParaRPr lang="nb-NO" sz="1800" smtClean="0"/>
          </a:p>
          <a:p>
            <a:pPr lvl="1" eaLnBrk="1" hangingPunct="1">
              <a:lnSpc>
                <a:spcPct val="90000"/>
              </a:lnSpc>
            </a:pPr>
            <a:r>
              <a:rPr lang="nb-NO" smtClean="0"/>
              <a:t>Poverty and social indicators  </a:t>
            </a:r>
            <a:r>
              <a:rPr lang="nb-NO" sz="1600" smtClean="0"/>
              <a:t>(</a:t>
            </a:r>
            <a:r>
              <a:rPr lang="en-GB" sz="1600" smtClean="0">
                <a:cs typeface="Times New Roman" charset="0"/>
                <a:sym typeface="Symbol" pitchFamily="18" charset="2"/>
              </a:rPr>
              <a:t></a:t>
            </a:r>
            <a:r>
              <a:rPr lang="en-US" sz="1600" smtClean="0"/>
              <a:t> </a:t>
            </a:r>
            <a:r>
              <a:rPr lang="nb-NO" sz="1600" smtClean="0"/>
              <a:t>slides 10-11)</a:t>
            </a:r>
            <a:endParaRPr lang="nb-NO" smtClean="0"/>
          </a:p>
          <a:p>
            <a:pPr lvl="1" eaLnBrk="1" hangingPunct="1">
              <a:lnSpc>
                <a:spcPct val="90000"/>
              </a:lnSpc>
            </a:pPr>
            <a:r>
              <a:rPr lang="nb-NO" smtClean="0"/>
              <a:t>ICTs  </a:t>
            </a:r>
            <a:r>
              <a:rPr lang="nb-NO" sz="1600" smtClean="0"/>
              <a:t>(</a:t>
            </a:r>
            <a:r>
              <a:rPr lang="en-GB" sz="1600" smtClean="0">
                <a:cs typeface="Times New Roman" charset="0"/>
                <a:sym typeface="Symbol" pitchFamily="18" charset="2"/>
              </a:rPr>
              <a:t></a:t>
            </a:r>
            <a:r>
              <a:rPr lang="en-US" sz="1600" smtClean="0"/>
              <a:t> </a:t>
            </a:r>
            <a:r>
              <a:rPr lang="nb-NO" sz="1600" smtClean="0"/>
              <a:t>slides 12-13)</a:t>
            </a:r>
            <a:endParaRPr lang="nb-NO" smtClean="0"/>
          </a:p>
          <a:p>
            <a:pPr lvl="1" eaLnBrk="1" hangingPunct="1">
              <a:lnSpc>
                <a:spcPct val="90000"/>
              </a:lnSpc>
            </a:pPr>
            <a:r>
              <a:rPr lang="nb-NO" smtClean="0"/>
              <a:t>HIV/AIDS  </a:t>
            </a:r>
            <a:r>
              <a:rPr lang="nb-NO" sz="1600" smtClean="0"/>
              <a:t>(</a:t>
            </a:r>
            <a:r>
              <a:rPr lang="en-GB" sz="1600" smtClean="0">
                <a:cs typeface="Times New Roman" charset="0"/>
                <a:sym typeface="Symbol" pitchFamily="18" charset="2"/>
              </a:rPr>
              <a:t></a:t>
            </a:r>
            <a:r>
              <a:rPr lang="en-US" sz="1600" smtClean="0"/>
              <a:t> </a:t>
            </a:r>
            <a:r>
              <a:rPr lang="nb-NO" sz="1600" smtClean="0"/>
              <a:t>slides 14-15)</a:t>
            </a:r>
            <a:endParaRPr lang="en-GB" sz="1600" smtClean="0"/>
          </a:p>
        </p:txBody>
      </p:sp>
      <p:pic>
        <p:nvPicPr>
          <p:cNvPr id="10247" name="Bilde 6" descr="supras_sc1.gif"/>
          <p:cNvPicPr>
            <a:picLocks noChangeAspect="1"/>
          </p:cNvPicPr>
          <p:nvPr/>
        </p:nvPicPr>
        <p:blipFill>
          <a:blip r:embed="rId2" cstate="print"/>
          <a:srcRect/>
          <a:stretch>
            <a:fillRect/>
          </a:stretch>
        </p:blipFill>
        <p:spPr bwMode="auto">
          <a:xfrm>
            <a:off x="8001000" y="5638800"/>
            <a:ext cx="476250" cy="4762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1453</TotalTime>
  <Words>2150</Words>
  <Application>Microsoft Office PowerPoint</Application>
  <PresentationFormat>Skjermfremvisning (4:3)</PresentationFormat>
  <Paragraphs>518</Paragraphs>
  <Slides>25</Slides>
  <Notes>20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25</vt:i4>
      </vt:variant>
    </vt:vector>
  </HeadingPairs>
  <TitlesOfParts>
    <vt:vector size="30" baseType="lpstr">
      <vt:lpstr>Times New Roman</vt:lpstr>
      <vt:lpstr>Arial</vt:lpstr>
      <vt:lpstr>Symbol</vt:lpstr>
      <vt:lpstr>Verdana</vt:lpstr>
      <vt:lpstr>Default Design</vt:lpstr>
      <vt:lpstr> Microsoft Swaabhimaan 2009   Section “Rural computing”   Kathmandu, Nepal, 24-26 April 2009</vt:lpstr>
      <vt:lpstr>Content </vt:lpstr>
      <vt:lpstr>Abstract and Theses </vt:lpstr>
      <vt:lpstr>Communication and knowledge </vt:lpstr>
      <vt:lpstr>A network model, I </vt:lpstr>
      <vt:lpstr>A network model, II </vt:lpstr>
      <vt:lpstr>A network model, III  </vt:lpstr>
      <vt:lpstr>A network model, IV </vt:lpstr>
      <vt:lpstr>Case: Description, I </vt:lpstr>
      <vt:lpstr>Case: Description, II Botswana,  Poverty and social indicators, I</vt:lpstr>
      <vt:lpstr>Case: Description, III Botswana, Poverty and social indicators, II</vt:lpstr>
      <vt:lpstr>Case: Description, IV Botswana, ICTs, I</vt:lpstr>
      <vt:lpstr>Case: Description, V Botswana, ICTs, II</vt:lpstr>
      <vt:lpstr>Case: Description, VI Botswana, HIV/AIDS, I</vt:lpstr>
      <vt:lpstr>Case: Description, VII Botswana, HIV/AIDS, II</vt:lpstr>
      <vt:lpstr>Case: Description, VIII </vt:lpstr>
      <vt:lpstr>Case: Description, IX </vt:lpstr>
      <vt:lpstr>Case: Analysis, I </vt:lpstr>
      <vt:lpstr>Case: Analysis, II Stakeholders: rel. importance &amp; influence</vt:lpstr>
      <vt:lpstr>Case: Analysis, III Who is connected to whom?</vt:lpstr>
      <vt:lpstr>Case: Analysis, IV Stakeholders and use of ICTs: Levels</vt:lpstr>
      <vt:lpstr>Case: Analysis, V Stakeholders and use of ICTs: Sectors</vt:lpstr>
      <vt:lpstr>Case: Analysis, VI Networks and sub-networks </vt:lpstr>
      <vt:lpstr>Conclusions, I </vt:lpstr>
      <vt:lpstr>Conclusions, II </vt:lpstr>
    </vt:vector>
  </TitlesOfParts>
  <Company>Supras Consult (www.supras.biz)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communication and ICTs. A network model and an exploratory application to the HIV/AIDS sector in Botswana</dc:title>
  <dc:subject>ICT and development</dc:subject>
  <dc:creator>Lars T Soeftestad</dc:creator>
  <dc:description>Rev. version of presentation at NFU Annual Conference 2002 (doc no.: supras_041). Includes notes to the slides</dc:description>
  <cp:lastModifiedBy>Lars T. Soeftestad</cp:lastModifiedBy>
  <cp:revision>141</cp:revision>
  <dcterms:created xsi:type="dcterms:W3CDTF">2002-11-13T04:44:37Z</dcterms:created>
  <dcterms:modified xsi:type="dcterms:W3CDTF">2011-05-15T19:08:01Z</dcterms:modified>
</cp:coreProperties>
</file>